
<file path=[Content_Types].xml><?xml version="1.0" encoding="utf-8"?>
<Types xmlns="http://schemas.openxmlformats.org/package/2006/content-types">
  <Default Extension="jpeg" ContentType="image/jpeg"/>
  <Default Extension="m4a" ContentType="audio/mp4"/>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Lst>
  <p:notesMasterIdLst>
    <p:notesMasterId r:id="rId17"/>
  </p:notesMasterIdLst>
  <p:handoutMasterIdLst>
    <p:handoutMasterId r:id="rId18"/>
  </p:handoutMasterIdLst>
  <p:sldIdLst>
    <p:sldId id="268" r:id="rId5"/>
    <p:sldId id="257" r:id="rId6"/>
    <p:sldId id="291" r:id="rId7"/>
    <p:sldId id="296" r:id="rId8"/>
    <p:sldId id="297" r:id="rId9"/>
    <p:sldId id="298" r:id="rId10"/>
    <p:sldId id="290" r:id="rId11"/>
    <p:sldId id="299" r:id="rId12"/>
    <p:sldId id="300" r:id="rId13"/>
    <p:sldId id="301" r:id="rId14"/>
    <p:sldId id="273" r:id="rId15"/>
    <p:sldId id="302" r:id="rId16"/>
  </p:sldIdLst>
  <p:sldSz cx="12192000" cy="6858000"/>
  <p:notesSz cx="7010400" cy="9296400"/>
  <p:defaultTextStyle>
    <a:defPPr>
      <a:defRPr lang="ru-RU"/>
    </a:defPPr>
    <a:lvl1pPr algn="l" rtl="0" eaLnBrk="0" fontAlgn="base" hangingPunct="0">
      <a:spcBef>
        <a:spcPct val="0"/>
      </a:spcBef>
      <a:spcAft>
        <a:spcPct val="0"/>
      </a:spcAft>
      <a:defRPr kern="1200">
        <a:solidFill>
          <a:schemeClr val="tx1"/>
        </a:solidFill>
        <a:latin typeface="King" pitchFamily="2" charset="0"/>
        <a:ea typeface="+mn-ea"/>
        <a:cs typeface="+mn-cs"/>
      </a:defRPr>
    </a:lvl1pPr>
    <a:lvl2pPr marL="457200" algn="l" rtl="0" eaLnBrk="0" fontAlgn="base" hangingPunct="0">
      <a:spcBef>
        <a:spcPct val="0"/>
      </a:spcBef>
      <a:spcAft>
        <a:spcPct val="0"/>
      </a:spcAft>
      <a:defRPr kern="1200">
        <a:solidFill>
          <a:schemeClr val="tx1"/>
        </a:solidFill>
        <a:latin typeface="King" pitchFamily="2" charset="0"/>
        <a:ea typeface="+mn-ea"/>
        <a:cs typeface="+mn-cs"/>
      </a:defRPr>
    </a:lvl2pPr>
    <a:lvl3pPr marL="914400" algn="l" rtl="0" eaLnBrk="0" fontAlgn="base" hangingPunct="0">
      <a:spcBef>
        <a:spcPct val="0"/>
      </a:spcBef>
      <a:spcAft>
        <a:spcPct val="0"/>
      </a:spcAft>
      <a:defRPr kern="1200">
        <a:solidFill>
          <a:schemeClr val="tx1"/>
        </a:solidFill>
        <a:latin typeface="King" pitchFamily="2" charset="0"/>
        <a:ea typeface="+mn-ea"/>
        <a:cs typeface="+mn-cs"/>
      </a:defRPr>
    </a:lvl3pPr>
    <a:lvl4pPr marL="1371600" algn="l" rtl="0" eaLnBrk="0" fontAlgn="base" hangingPunct="0">
      <a:spcBef>
        <a:spcPct val="0"/>
      </a:spcBef>
      <a:spcAft>
        <a:spcPct val="0"/>
      </a:spcAft>
      <a:defRPr kern="1200">
        <a:solidFill>
          <a:schemeClr val="tx1"/>
        </a:solidFill>
        <a:latin typeface="King" pitchFamily="2" charset="0"/>
        <a:ea typeface="+mn-ea"/>
        <a:cs typeface="+mn-cs"/>
      </a:defRPr>
    </a:lvl4pPr>
    <a:lvl5pPr marL="1828800" algn="l" rtl="0" eaLnBrk="0" fontAlgn="base" hangingPunct="0">
      <a:spcBef>
        <a:spcPct val="0"/>
      </a:spcBef>
      <a:spcAft>
        <a:spcPct val="0"/>
      </a:spcAft>
      <a:defRPr kern="1200">
        <a:solidFill>
          <a:schemeClr val="tx1"/>
        </a:solidFill>
        <a:latin typeface="King" pitchFamily="2" charset="0"/>
        <a:ea typeface="+mn-ea"/>
        <a:cs typeface="+mn-cs"/>
      </a:defRPr>
    </a:lvl5pPr>
    <a:lvl6pPr marL="2286000" algn="l" defTabSz="914400" rtl="0" eaLnBrk="1" latinLnBrk="0" hangingPunct="1">
      <a:defRPr kern="1200">
        <a:solidFill>
          <a:schemeClr val="tx1"/>
        </a:solidFill>
        <a:latin typeface="King" pitchFamily="2" charset="0"/>
        <a:ea typeface="+mn-ea"/>
        <a:cs typeface="+mn-cs"/>
      </a:defRPr>
    </a:lvl6pPr>
    <a:lvl7pPr marL="2743200" algn="l" defTabSz="914400" rtl="0" eaLnBrk="1" latinLnBrk="0" hangingPunct="1">
      <a:defRPr kern="1200">
        <a:solidFill>
          <a:schemeClr val="tx1"/>
        </a:solidFill>
        <a:latin typeface="King" pitchFamily="2" charset="0"/>
        <a:ea typeface="+mn-ea"/>
        <a:cs typeface="+mn-cs"/>
      </a:defRPr>
    </a:lvl7pPr>
    <a:lvl8pPr marL="3200400" algn="l" defTabSz="914400" rtl="0" eaLnBrk="1" latinLnBrk="0" hangingPunct="1">
      <a:defRPr kern="1200">
        <a:solidFill>
          <a:schemeClr val="tx1"/>
        </a:solidFill>
        <a:latin typeface="King" pitchFamily="2" charset="0"/>
        <a:ea typeface="+mn-ea"/>
        <a:cs typeface="+mn-cs"/>
      </a:defRPr>
    </a:lvl8pPr>
    <a:lvl9pPr marL="3657600" algn="l" defTabSz="914400" rtl="0" eaLnBrk="1" latinLnBrk="0" hangingPunct="1">
      <a:defRPr kern="1200">
        <a:solidFill>
          <a:schemeClr val="tx1"/>
        </a:solidFill>
        <a:latin typeface="King" pitchFamily="2"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89154F4-6C2E-C4B4-95BE-D754516F9881}" name="Dawn Cooper" initials="DC" userId="98e1d9f514b43008" providerId="Windows Liv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Richardson, Ted" initials=""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4057"/>
    <a:srgbClr val="CDAC09"/>
    <a:srgbClr val="D4BC0A"/>
    <a:srgbClr val="732121"/>
    <a:srgbClr val="643D30"/>
    <a:srgbClr val="CA4E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FCD2F8B-F10B-477D-A1EC-82F6709D0E55}" v="90" dt="2022-11-14T21:52:37.82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6" autoAdjust="0"/>
    <p:restoredTop sz="82597" autoAdjust="0"/>
  </p:normalViewPr>
  <p:slideViewPr>
    <p:cSldViewPr snapToGrid="0">
      <p:cViewPr varScale="1">
        <p:scale>
          <a:sx n="33" d="100"/>
          <a:sy n="33" d="100"/>
        </p:scale>
        <p:origin x="1108" y="44"/>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124" d="100"/>
          <a:sy n="124" d="100"/>
        </p:scale>
        <p:origin x="4900" y="6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9595179843112447E-2"/>
          <c:y val="0.10998082635572275"/>
          <c:w val="0.57288433208587985"/>
          <c:h val="0.84797660844364509"/>
        </c:manualLayout>
      </c:layout>
      <c:pieChart>
        <c:varyColors val="1"/>
        <c:ser>
          <c:idx val="0"/>
          <c:order val="0"/>
          <c:tx>
            <c:strRef>
              <c:f>Sheet1!$B$1</c:f>
              <c:strCache>
                <c:ptCount val="1"/>
                <c:pt idx="0">
                  <c:v>Sales</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D139-4158-82C6-FA28E3216050}"/>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D139-4158-82C6-FA28E3216050}"/>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D139-4158-82C6-FA28E3216050}"/>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D139-4158-82C6-FA28E3216050}"/>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Sheet1!$A$2:$A$5</c:f>
              <c:strCache>
                <c:ptCount val="4"/>
                <c:pt idx="0">
                  <c:v>Auditor</c:v>
                </c:pt>
                <c:pt idx="1">
                  <c:v>Investigative</c:v>
                </c:pt>
                <c:pt idx="2">
                  <c:v>Review</c:v>
                </c:pt>
                <c:pt idx="3">
                  <c:v>Current</c:v>
                </c:pt>
              </c:strCache>
            </c:strRef>
          </c:cat>
          <c:val>
            <c:numRef>
              <c:f>Sheet1!$B$2:$B$5</c:f>
              <c:numCache>
                <c:formatCode>General</c:formatCode>
                <c:ptCount val="4"/>
                <c:pt idx="0">
                  <c:v>12.02</c:v>
                </c:pt>
                <c:pt idx="1">
                  <c:v>45.9</c:v>
                </c:pt>
                <c:pt idx="2">
                  <c:v>18.579999999999998</c:v>
                </c:pt>
                <c:pt idx="3">
                  <c:v>23.5</c:v>
                </c:pt>
              </c:numCache>
            </c:numRef>
          </c:val>
          <c:extLst>
            <c:ext xmlns:c16="http://schemas.microsoft.com/office/drawing/2014/chart" uri="{C3380CC4-5D6E-409C-BE32-E72D297353CC}">
              <c16:uniqueId val="{00000000-1335-4F69-BE5B-906FA047F1E4}"/>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74572748523622046"/>
          <c:y val="0.29609293208089738"/>
          <c:w val="0.24489751476377949"/>
          <c:h val="0.34184938841969803"/>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800"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9595179843112447E-2"/>
          <c:y val="0.10998082635572275"/>
          <c:w val="0.57288433208587985"/>
          <c:h val="0.84797660844364509"/>
        </c:manualLayout>
      </c:layout>
      <c:pieChart>
        <c:varyColors val="1"/>
        <c:ser>
          <c:idx val="0"/>
          <c:order val="0"/>
          <c:tx>
            <c:strRef>
              <c:f>Sheet1!$B$1</c:f>
              <c:strCache>
                <c:ptCount val="1"/>
                <c:pt idx="0">
                  <c:v>Sales</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16E4-4784-94F9-87F90F27A74D}"/>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16E4-4784-94F9-87F90F27A74D}"/>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16E4-4784-94F9-87F90F27A74D}"/>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16E4-4784-94F9-87F90F27A74D}"/>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Sheet1!$A$2:$A$5</c:f>
              <c:strCache>
                <c:ptCount val="4"/>
                <c:pt idx="0">
                  <c:v>Auditor</c:v>
                </c:pt>
                <c:pt idx="1">
                  <c:v>Investigative</c:v>
                </c:pt>
                <c:pt idx="2">
                  <c:v>Review</c:v>
                </c:pt>
                <c:pt idx="3">
                  <c:v>Current</c:v>
                </c:pt>
              </c:strCache>
            </c:strRef>
          </c:cat>
          <c:val>
            <c:numRef>
              <c:f>Sheet1!$B$2:$B$5</c:f>
              <c:numCache>
                <c:formatCode>General</c:formatCode>
                <c:ptCount val="4"/>
                <c:pt idx="0">
                  <c:v>12.02</c:v>
                </c:pt>
                <c:pt idx="1">
                  <c:v>45.9</c:v>
                </c:pt>
                <c:pt idx="2">
                  <c:v>18.579999999999998</c:v>
                </c:pt>
                <c:pt idx="3">
                  <c:v>23.5</c:v>
                </c:pt>
              </c:numCache>
            </c:numRef>
          </c:val>
          <c:extLst>
            <c:ext xmlns:c16="http://schemas.microsoft.com/office/drawing/2014/chart" uri="{C3380CC4-5D6E-409C-BE32-E72D297353CC}">
              <c16:uniqueId val="{00000008-16E4-4784-94F9-87F90F27A74D}"/>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74572748523622046"/>
          <c:y val="0.29609293208089738"/>
          <c:w val="0.24489751476377949"/>
          <c:h val="0.34184938841969803"/>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800"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pPr>
              <a:defRPr/>
            </a:pPr>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pPr>
              <a:defRPr/>
            </a:pPr>
            <a:fld id="{98A50C37-4B02-4C34-A027-1904846D7E38}" type="datetimeFigureOut">
              <a:rPr lang="en-US"/>
              <a:pPr>
                <a:defRPr/>
              </a:pPr>
              <a:t>11/16/2022</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pPr>
              <a:defRPr/>
            </a:pPr>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D9EABE79-26E7-4FF9-A45A-375B20533AF3}" type="slidenum">
              <a:rPr lang="en-US" altLang="en-US"/>
              <a:pPr>
                <a:defRPr/>
              </a:pPr>
              <a:t>‹#›</a:t>
            </a:fld>
            <a:endParaRPr lang="en-US" alt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3038475" cy="466725"/>
          </a:xfrm>
          <a:prstGeom prst="rect">
            <a:avLst/>
          </a:prstGeom>
        </p:spPr>
        <p:txBody>
          <a:bodyPr vert="horz" lIns="93177" tIns="46589" rIns="93177" bIns="46589" rtlCol="0"/>
          <a:lstStyle>
            <a:lvl1pPr algn="l" eaLnBrk="1" fontAlgn="auto" hangingPunct="1">
              <a:spcBef>
                <a:spcPts val="0"/>
              </a:spcBef>
              <a:spcAft>
                <a:spcPts val="0"/>
              </a:spcAft>
              <a:defRPr sz="1200">
                <a:latin typeface="+mn-lt"/>
              </a:defRPr>
            </a:lvl1pPr>
          </a:lstStyle>
          <a:p>
            <a:pPr>
              <a:defRPr/>
            </a:pPr>
            <a:endParaRPr lang="ru-RU"/>
          </a:p>
        </p:txBody>
      </p:sp>
      <p:sp>
        <p:nvSpPr>
          <p:cNvPr id="3" name="Дата 2"/>
          <p:cNvSpPr>
            <a:spLocks noGrp="1"/>
          </p:cNvSpPr>
          <p:nvPr>
            <p:ph type="dt" idx="1"/>
          </p:nvPr>
        </p:nvSpPr>
        <p:spPr>
          <a:xfrm>
            <a:off x="3970338" y="0"/>
            <a:ext cx="3038475" cy="466725"/>
          </a:xfrm>
          <a:prstGeom prst="rect">
            <a:avLst/>
          </a:prstGeom>
        </p:spPr>
        <p:txBody>
          <a:bodyPr vert="horz" lIns="93177" tIns="46589" rIns="93177" bIns="46589" rtlCol="0"/>
          <a:lstStyle>
            <a:lvl1pPr algn="r" eaLnBrk="1" fontAlgn="auto" hangingPunct="1">
              <a:spcBef>
                <a:spcPts val="0"/>
              </a:spcBef>
              <a:spcAft>
                <a:spcPts val="0"/>
              </a:spcAft>
              <a:defRPr sz="1200">
                <a:latin typeface="+mn-lt"/>
              </a:defRPr>
            </a:lvl1pPr>
          </a:lstStyle>
          <a:p>
            <a:pPr>
              <a:defRPr/>
            </a:pPr>
            <a:fld id="{70A27E9D-045D-451E-A6E5-73FF119BBBBB}" type="datetimeFigureOut">
              <a:rPr lang="ru-RU"/>
              <a:pPr>
                <a:defRPr/>
              </a:pPr>
              <a:t>16.11.2022</a:t>
            </a:fld>
            <a:endParaRPr lang="ru-RU" dirty="0"/>
          </a:p>
        </p:txBody>
      </p:sp>
      <p:sp>
        <p:nvSpPr>
          <p:cNvPr id="4" name="Образ слайда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pPr lvl="0"/>
            <a:endParaRPr lang="ru-RU" noProof="0" dirty="0"/>
          </a:p>
        </p:txBody>
      </p:sp>
      <p:sp>
        <p:nvSpPr>
          <p:cNvPr id="5" name="Заметки 4"/>
          <p:cNvSpPr>
            <a:spLocks noGrp="1"/>
          </p:cNvSpPr>
          <p:nvPr>
            <p:ph type="body" sz="quarter" idx="3"/>
          </p:nvPr>
        </p:nvSpPr>
        <p:spPr>
          <a:xfrm>
            <a:off x="701675" y="4473575"/>
            <a:ext cx="5607050" cy="3660775"/>
          </a:xfrm>
          <a:prstGeom prst="rect">
            <a:avLst/>
          </a:prstGeom>
        </p:spPr>
        <p:txBody>
          <a:bodyPr vert="horz" lIns="93177" tIns="46589" rIns="93177" bIns="46589" rtlCol="0"/>
          <a:lstStyle/>
          <a:p>
            <a:pPr lvl="0"/>
            <a:r>
              <a:rPr lang="ru-RU" noProof="0"/>
              <a:t>Образец текста</a:t>
            </a:r>
          </a:p>
          <a:p>
            <a:pPr lvl="1"/>
            <a:r>
              <a:rPr lang="ru-RU" noProof="0"/>
              <a:t>Второй уровень</a:t>
            </a:r>
          </a:p>
          <a:p>
            <a:pPr lvl="2"/>
            <a:r>
              <a:rPr lang="ru-RU" noProof="0"/>
              <a:t>Третий уровень</a:t>
            </a:r>
          </a:p>
          <a:p>
            <a:pPr lvl="3"/>
            <a:r>
              <a:rPr lang="ru-RU" noProof="0"/>
              <a:t>Четвертый уровень</a:t>
            </a:r>
          </a:p>
          <a:p>
            <a:pPr lvl="4"/>
            <a:r>
              <a:rPr lang="ru-RU" noProof="0"/>
              <a:t>Пятый уровень</a:t>
            </a:r>
          </a:p>
        </p:txBody>
      </p:sp>
      <p:sp>
        <p:nvSpPr>
          <p:cNvPr id="6" name="Нижний колонтитул 5"/>
          <p:cNvSpPr>
            <a:spLocks noGrp="1"/>
          </p:cNvSpPr>
          <p:nvPr>
            <p:ph type="ftr" sz="quarter" idx="4"/>
          </p:nvPr>
        </p:nvSpPr>
        <p:spPr>
          <a:xfrm>
            <a:off x="0" y="8829675"/>
            <a:ext cx="3038475" cy="466725"/>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defRPr>
            </a:lvl1pPr>
          </a:lstStyle>
          <a:p>
            <a:pPr>
              <a:defRPr/>
            </a:pPr>
            <a:endParaRPr lang="ru-RU"/>
          </a:p>
        </p:txBody>
      </p:sp>
      <p:sp>
        <p:nvSpPr>
          <p:cNvPr id="7" name="Номер слайда 6"/>
          <p:cNvSpPr>
            <a:spLocks noGrp="1"/>
          </p:cNvSpPr>
          <p:nvPr>
            <p:ph type="sldNum" sz="quarter" idx="5"/>
          </p:nvPr>
        </p:nvSpPr>
        <p:spPr>
          <a:xfrm>
            <a:off x="3970338" y="8829675"/>
            <a:ext cx="3038475" cy="466725"/>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FCB4419F-2440-4FA6-B289-848869DA2CEC}" type="slidenum">
              <a:rPr lang="ru-RU" altLang="en-US"/>
              <a:pPr>
                <a:defRPr/>
              </a:pPr>
              <a:t>‹#›</a:t>
            </a:fld>
            <a:endParaRPr lang="ru-RU"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r>
              <a:rPr lang="en-US" sz="4100" b="1" dirty="0"/>
              <a:t>Template Read-Me</a:t>
            </a:r>
          </a:p>
          <a:p>
            <a:pPr marL="174708" indent="-174708">
              <a:buFont typeface="Arial" panose="020B0604020202020204" pitchFamily="34" charset="0"/>
              <a:buChar char="•"/>
              <a:defRPr/>
            </a:pPr>
            <a:r>
              <a:rPr lang="en-US" dirty="0"/>
              <a:t>Do not insert animations or slide transitions into your presentation.</a:t>
            </a:r>
          </a:p>
          <a:p>
            <a:pPr marL="174708" indent="-174708">
              <a:buFont typeface="Arial" panose="020B0604020202020204" pitchFamily="34" charset="0"/>
              <a:buChar char="•"/>
              <a:defRPr/>
            </a:pPr>
            <a:r>
              <a:rPr lang="en-US" dirty="0"/>
              <a:t>Use only sans serif fonts (i.e.: Arial, Tahoma, Helvetica).</a:t>
            </a:r>
          </a:p>
          <a:p>
            <a:pPr marL="174708" indent="-174708">
              <a:buFont typeface="Arial" panose="020B0604020202020204" pitchFamily="34" charset="0"/>
              <a:buChar char="•"/>
              <a:defRPr/>
            </a:pPr>
            <a:r>
              <a:rPr lang="en-US" dirty="0"/>
              <a:t>Fonts must be between 24 points and 32 points in size. The minimum point size allowed is 18. </a:t>
            </a:r>
          </a:p>
          <a:p>
            <a:pPr marL="174708" indent="-174708">
              <a:buFont typeface="Arial" panose="020B0604020202020204" pitchFamily="34" charset="0"/>
              <a:buChar char="•"/>
              <a:defRPr/>
            </a:pPr>
            <a:r>
              <a:rPr lang="en-US" dirty="0"/>
              <a:t>Avoid having too much text. </a:t>
            </a:r>
          </a:p>
          <a:p>
            <a:pPr marL="174708" indent="-174708">
              <a:buFont typeface="Arial" panose="020B0604020202020204" pitchFamily="34" charset="0"/>
              <a:buChar char="•"/>
              <a:defRPr/>
            </a:pPr>
            <a:r>
              <a:rPr lang="en-US" dirty="0"/>
              <a:t>If the text flows outside the safe title area, split the information into two or more slides.</a:t>
            </a:r>
          </a:p>
          <a:p>
            <a:pPr marL="174708" indent="-174708">
              <a:buFont typeface="Arial" panose="020B0604020202020204" pitchFamily="34" charset="0"/>
              <a:buChar char="•"/>
              <a:defRPr/>
            </a:pPr>
            <a:r>
              <a:rPr lang="en-US" dirty="0"/>
              <a:t>Pictures with white backgrounds should be toned down by right clicking the mouse on the picture, then selecting Format Picture, lower the brightness by 10%.</a:t>
            </a:r>
          </a:p>
          <a:p>
            <a:pPr marL="174708" indent="-174708">
              <a:buFont typeface="Arial" panose="020B0604020202020204" pitchFamily="34" charset="0"/>
              <a:buChar char="•"/>
              <a:defRPr/>
            </a:pPr>
            <a:r>
              <a:rPr lang="en-US" dirty="0"/>
              <a:t>Ensure graphics (pictures, charts) are high resolution so they can be easily viewed on screen.</a:t>
            </a:r>
          </a:p>
          <a:p>
            <a:pPr>
              <a:defRPr/>
            </a:pPr>
            <a:endParaRPr lang="en-US" dirty="0"/>
          </a:p>
          <a:p>
            <a:pPr marL="174708" indent="-174708">
              <a:spcBef>
                <a:spcPct val="20000"/>
              </a:spcBef>
              <a:buFont typeface="Arial" panose="020B0604020202020204" pitchFamily="34" charset="0"/>
              <a:buChar char="•"/>
              <a:defRPr/>
            </a:pPr>
            <a:r>
              <a:rPr lang="en-US" kern="0" dirty="0"/>
              <a:t>The </a:t>
            </a:r>
            <a:r>
              <a:rPr lang="en-US" b="1" kern="0" dirty="0"/>
              <a:t>Safe Area</a:t>
            </a:r>
            <a:r>
              <a:rPr lang="en-US" kern="0" dirty="0"/>
              <a:t> grid lines that you see on the background should be removed when your presentation is completely formatted.</a:t>
            </a:r>
          </a:p>
          <a:p>
            <a:pPr marL="174708" indent="-174708">
              <a:spcBef>
                <a:spcPct val="20000"/>
              </a:spcBef>
              <a:buFont typeface="Arial" panose="020B0604020202020204" pitchFamily="34" charset="0"/>
              <a:buChar char="•"/>
              <a:defRPr/>
            </a:pPr>
            <a:r>
              <a:rPr lang="en-US" kern="0" dirty="0"/>
              <a:t>To remove the grid lines: Select the </a:t>
            </a:r>
            <a:r>
              <a:rPr lang="en-US" b="1" kern="0" dirty="0"/>
              <a:t>View</a:t>
            </a:r>
            <a:r>
              <a:rPr lang="en-US" kern="0" dirty="0"/>
              <a:t> tab. On the left side of the upper tool bar, click on </a:t>
            </a:r>
            <a:r>
              <a:rPr lang="en-US" b="1" kern="0" dirty="0"/>
              <a:t>Slide Master</a:t>
            </a:r>
            <a:r>
              <a:rPr lang="en-US" kern="0" dirty="0"/>
              <a:t>. Select the top most slide in the list.  </a:t>
            </a:r>
            <a:r>
              <a:rPr lang="en-US" i="1" kern="0" dirty="0"/>
              <a:t>(You may need to scroll)</a:t>
            </a:r>
            <a:endParaRPr lang="en-US" kern="0" dirty="0"/>
          </a:p>
          <a:p>
            <a:pPr marL="174708" indent="-174708">
              <a:spcBef>
                <a:spcPct val="20000"/>
              </a:spcBef>
              <a:buFont typeface="Arial" panose="020B0604020202020204" pitchFamily="34" charset="0"/>
              <a:buChar char="•"/>
              <a:defRPr/>
            </a:pPr>
            <a:r>
              <a:rPr lang="en-US" kern="0" dirty="0"/>
              <a:t>To select the </a:t>
            </a:r>
            <a:r>
              <a:rPr lang="en-US" b="1" kern="0" dirty="0"/>
              <a:t>Safe Area </a:t>
            </a:r>
            <a:r>
              <a:rPr lang="en-US" kern="0" dirty="0"/>
              <a:t>we suggest clicking on the upper left corner of the object.  Once it highlights, press delete.  Save your presentation.</a:t>
            </a:r>
          </a:p>
          <a:p>
            <a:pPr marL="174708" indent="-174708">
              <a:spcBef>
                <a:spcPct val="20000"/>
              </a:spcBef>
              <a:buFont typeface="Arial" panose="020B0604020202020204" pitchFamily="34" charset="0"/>
              <a:buChar char="•"/>
              <a:defRPr/>
            </a:pPr>
            <a:r>
              <a:rPr lang="en-US" dirty="0"/>
              <a:t>Alternatively you may hide the </a:t>
            </a:r>
            <a:r>
              <a:rPr lang="en-US" b="1" dirty="0"/>
              <a:t>Safe Area</a:t>
            </a:r>
            <a:r>
              <a:rPr lang="en-US" dirty="0"/>
              <a:t> by clicking </a:t>
            </a:r>
            <a:r>
              <a:rPr lang="en-US" b="1" dirty="0"/>
              <a:t>Hide Background Graphics </a:t>
            </a:r>
            <a:r>
              <a:rPr lang="en-US" dirty="0"/>
              <a:t>in the </a:t>
            </a:r>
            <a:r>
              <a:rPr lang="en-US" b="1" dirty="0"/>
              <a:t>Design</a:t>
            </a:r>
            <a:r>
              <a:rPr lang="en-US" dirty="0"/>
              <a:t> tab for each slide in your presentation.  </a:t>
            </a:r>
            <a:r>
              <a:rPr lang="en-US" i="1" dirty="0"/>
              <a:t>(However, make sure this action does not also affect other graphics you have added to your presentation.)</a:t>
            </a:r>
          </a:p>
          <a:p>
            <a:pPr marL="174708" indent="-174708">
              <a:spcBef>
                <a:spcPct val="20000"/>
              </a:spcBef>
              <a:buFont typeface="Arial" panose="020B0604020202020204" pitchFamily="34" charset="0"/>
              <a:buChar char="•"/>
              <a:defRPr/>
            </a:pPr>
            <a:endParaRPr lang="en-US" i="1" dirty="0"/>
          </a:p>
          <a:p>
            <a:pPr>
              <a:spcBef>
                <a:spcPct val="20000"/>
              </a:spcBef>
              <a:buFont typeface="Arial" panose="020B0604020202020204" pitchFamily="34" charset="0"/>
              <a:buNone/>
              <a:defRPr/>
            </a:pPr>
            <a:endParaRPr lang="en-US" i="1" dirty="0"/>
          </a:p>
          <a:p>
            <a:pPr marL="174708" indent="-174708">
              <a:buFont typeface="Arial" panose="020B0604020202020204" pitchFamily="34" charset="0"/>
              <a:buChar char="•"/>
              <a:defRPr/>
            </a:pPr>
            <a:endParaRPr lang="en-US" dirty="0"/>
          </a:p>
          <a:p>
            <a:pPr>
              <a:defRPr/>
            </a:pPr>
            <a:endParaRPr lang="en-US" dirty="0"/>
          </a:p>
          <a:p>
            <a:pPr>
              <a:defRPr/>
            </a:pPr>
            <a:endParaRPr lang="en-US" dirty="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fld id="{6B62D746-5320-4A95-B288-075EA721D7A6}" type="slidenum">
              <a:rPr lang="ru-RU" altLang="en-US" smtClean="0">
                <a:latin typeface="Calibri" panose="020F0502020204030204" pitchFamily="34" charset="0"/>
              </a:rPr>
              <a:pPr/>
              <a:t>1</a:t>
            </a:fld>
            <a:endParaRPr lang="ru-RU" altLang="en-US">
              <a:latin typeface="Calibri" panose="020F0502020204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fld id="{7414747A-4539-4ED9-B39C-0D2B8CAE783B}" type="slidenum">
              <a:rPr lang="ru-RU" altLang="en-US" smtClean="0">
                <a:latin typeface="Calibri" panose="020F0502020204030204" pitchFamily="34" charset="0"/>
              </a:rPr>
              <a:pPr/>
              <a:t>10</a:t>
            </a:fld>
            <a:endParaRPr lang="ru-RU" altLang="en-US">
              <a:latin typeface="Calibri" panose="020F0502020204030204" pitchFamily="34" charset="0"/>
            </a:endParaRPr>
          </a:p>
        </p:txBody>
      </p:sp>
    </p:spTree>
    <p:extLst>
      <p:ext uri="{BB962C8B-B14F-4D97-AF65-F5344CB8AC3E}">
        <p14:creationId xmlns:p14="http://schemas.microsoft.com/office/powerpoint/2010/main" val="2884822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FCB4419F-2440-4FA6-B289-848869DA2CEC}" type="slidenum">
              <a:rPr lang="ru-RU" altLang="en-US" smtClean="0"/>
              <a:pPr>
                <a:defRPr/>
              </a:pPr>
              <a:t>11</a:t>
            </a:fld>
            <a:endParaRPr lang="ru-RU" altLang="en-US"/>
          </a:p>
        </p:txBody>
      </p:sp>
    </p:spTree>
    <p:extLst>
      <p:ext uri="{BB962C8B-B14F-4D97-AF65-F5344CB8AC3E}">
        <p14:creationId xmlns:p14="http://schemas.microsoft.com/office/powerpoint/2010/main" val="10548115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FCB4419F-2440-4FA6-B289-848869DA2CEC}" type="slidenum">
              <a:rPr lang="ru-RU" altLang="en-US" smtClean="0"/>
              <a:pPr>
                <a:defRPr/>
              </a:pPr>
              <a:t>12</a:t>
            </a:fld>
            <a:endParaRPr lang="ru-RU" altLang="en-US"/>
          </a:p>
        </p:txBody>
      </p:sp>
    </p:spTree>
    <p:extLst>
      <p:ext uri="{BB962C8B-B14F-4D97-AF65-F5344CB8AC3E}">
        <p14:creationId xmlns:p14="http://schemas.microsoft.com/office/powerpoint/2010/main" val="837464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FCB4419F-2440-4FA6-B289-848869DA2CEC}" type="slidenum">
              <a:rPr lang="ru-RU" altLang="en-US" smtClean="0"/>
              <a:pPr>
                <a:defRPr/>
              </a:pPr>
              <a:t>2</a:t>
            </a:fld>
            <a:endParaRPr lang="ru-RU" altLang="en-US"/>
          </a:p>
        </p:txBody>
      </p:sp>
    </p:spTree>
    <p:extLst>
      <p:ext uri="{BB962C8B-B14F-4D97-AF65-F5344CB8AC3E}">
        <p14:creationId xmlns:p14="http://schemas.microsoft.com/office/powerpoint/2010/main" val="9097661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fld id="{7414747A-4539-4ED9-B39C-0D2B8CAE783B}" type="slidenum">
              <a:rPr lang="ru-RU" altLang="en-US" smtClean="0">
                <a:latin typeface="Calibri" panose="020F0502020204030204" pitchFamily="34" charset="0"/>
              </a:rPr>
              <a:pPr/>
              <a:t>3</a:t>
            </a:fld>
            <a:endParaRPr lang="ru-RU" altLang="en-US">
              <a:latin typeface="Calibri" panose="020F0502020204030204" pitchFamily="34" charset="0"/>
            </a:endParaRPr>
          </a:p>
        </p:txBody>
      </p:sp>
    </p:spTree>
    <p:extLst>
      <p:ext uri="{BB962C8B-B14F-4D97-AF65-F5344CB8AC3E}">
        <p14:creationId xmlns:p14="http://schemas.microsoft.com/office/powerpoint/2010/main" val="19465668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fld id="{7414747A-4539-4ED9-B39C-0D2B8CAE783B}" type="slidenum">
              <a:rPr lang="ru-RU" altLang="en-US" smtClean="0">
                <a:latin typeface="Calibri" panose="020F0502020204030204" pitchFamily="34" charset="0"/>
              </a:rPr>
              <a:pPr/>
              <a:t>4</a:t>
            </a:fld>
            <a:endParaRPr lang="ru-RU" altLang="en-US">
              <a:latin typeface="Calibri" panose="020F0502020204030204" pitchFamily="34" charset="0"/>
            </a:endParaRPr>
          </a:p>
        </p:txBody>
      </p:sp>
    </p:spTree>
    <p:extLst>
      <p:ext uri="{BB962C8B-B14F-4D97-AF65-F5344CB8AC3E}">
        <p14:creationId xmlns:p14="http://schemas.microsoft.com/office/powerpoint/2010/main" val="741160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fld id="{7414747A-4539-4ED9-B39C-0D2B8CAE783B}" type="slidenum">
              <a:rPr lang="ru-RU" altLang="en-US" smtClean="0">
                <a:latin typeface="Calibri" panose="020F0502020204030204" pitchFamily="34" charset="0"/>
              </a:rPr>
              <a:pPr/>
              <a:t>5</a:t>
            </a:fld>
            <a:endParaRPr lang="ru-RU" altLang="en-US">
              <a:latin typeface="Calibri" panose="020F0502020204030204" pitchFamily="34" charset="0"/>
            </a:endParaRPr>
          </a:p>
        </p:txBody>
      </p:sp>
    </p:spTree>
    <p:extLst>
      <p:ext uri="{BB962C8B-B14F-4D97-AF65-F5344CB8AC3E}">
        <p14:creationId xmlns:p14="http://schemas.microsoft.com/office/powerpoint/2010/main" val="12202981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fld id="{7414747A-4539-4ED9-B39C-0D2B8CAE783B}" type="slidenum">
              <a:rPr lang="ru-RU" altLang="en-US" smtClean="0">
                <a:latin typeface="Calibri" panose="020F0502020204030204" pitchFamily="34" charset="0"/>
              </a:rPr>
              <a:pPr/>
              <a:t>6</a:t>
            </a:fld>
            <a:endParaRPr lang="ru-RU" altLang="en-US">
              <a:latin typeface="Calibri" panose="020F0502020204030204" pitchFamily="34" charset="0"/>
            </a:endParaRPr>
          </a:p>
        </p:txBody>
      </p:sp>
    </p:spTree>
    <p:extLst>
      <p:ext uri="{BB962C8B-B14F-4D97-AF65-F5344CB8AC3E}">
        <p14:creationId xmlns:p14="http://schemas.microsoft.com/office/powerpoint/2010/main" val="20590637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fld id="{7414747A-4539-4ED9-B39C-0D2B8CAE783B}" type="slidenum">
              <a:rPr lang="ru-RU" altLang="en-US" smtClean="0">
                <a:latin typeface="Calibri" panose="020F0502020204030204" pitchFamily="34" charset="0"/>
              </a:rPr>
              <a:pPr/>
              <a:t>7</a:t>
            </a:fld>
            <a:endParaRPr lang="ru-RU" altLang="en-US">
              <a:latin typeface="Calibri" panose="020F0502020204030204" pitchFamily="34" charset="0"/>
            </a:endParaRPr>
          </a:p>
        </p:txBody>
      </p:sp>
    </p:spTree>
    <p:extLst>
      <p:ext uri="{BB962C8B-B14F-4D97-AF65-F5344CB8AC3E}">
        <p14:creationId xmlns:p14="http://schemas.microsoft.com/office/powerpoint/2010/main" val="23950796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fld id="{7414747A-4539-4ED9-B39C-0D2B8CAE783B}" type="slidenum">
              <a:rPr lang="ru-RU" altLang="en-US" smtClean="0">
                <a:latin typeface="Calibri" panose="020F0502020204030204" pitchFamily="34" charset="0"/>
              </a:rPr>
              <a:pPr/>
              <a:t>8</a:t>
            </a:fld>
            <a:endParaRPr lang="ru-RU" altLang="en-US">
              <a:latin typeface="Calibri" panose="020F0502020204030204" pitchFamily="34" charset="0"/>
            </a:endParaRPr>
          </a:p>
        </p:txBody>
      </p:sp>
    </p:spTree>
    <p:extLst>
      <p:ext uri="{BB962C8B-B14F-4D97-AF65-F5344CB8AC3E}">
        <p14:creationId xmlns:p14="http://schemas.microsoft.com/office/powerpoint/2010/main" val="37392050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fld id="{7414747A-4539-4ED9-B39C-0D2B8CAE783B}" type="slidenum">
              <a:rPr lang="ru-RU" altLang="en-US" smtClean="0">
                <a:latin typeface="Calibri" panose="020F0502020204030204" pitchFamily="34" charset="0"/>
              </a:rPr>
              <a:pPr/>
              <a:t>9</a:t>
            </a:fld>
            <a:endParaRPr lang="ru-RU" altLang="en-US">
              <a:latin typeface="Calibri" panose="020F0502020204030204" pitchFamily="34" charset="0"/>
            </a:endParaRPr>
          </a:p>
        </p:txBody>
      </p:sp>
    </p:spTree>
    <p:extLst>
      <p:ext uri="{BB962C8B-B14F-4D97-AF65-F5344CB8AC3E}">
        <p14:creationId xmlns:p14="http://schemas.microsoft.com/office/powerpoint/2010/main" val="21985154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Slide with Image">
    <p:spTree>
      <p:nvGrpSpPr>
        <p:cNvPr id="1" name=""/>
        <p:cNvGrpSpPr/>
        <p:nvPr/>
      </p:nvGrpSpPr>
      <p:grpSpPr>
        <a:xfrm>
          <a:off x="0" y="0"/>
          <a:ext cx="0" cy="0"/>
          <a:chOff x="0" y="0"/>
          <a:chExt cx="0" cy="0"/>
        </a:xfrm>
      </p:grpSpPr>
      <p:sp>
        <p:nvSpPr>
          <p:cNvPr id="2" name="Прямоугольник 1"/>
          <p:cNvSpPr/>
          <p:nvPr userDrawn="1"/>
        </p:nvSpPr>
        <p:spPr>
          <a:xfrm>
            <a:off x="-19050" y="1962150"/>
            <a:ext cx="12211050" cy="4953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dirty="0"/>
          </a:p>
        </p:txBody>
      </p:sp>
      <p:sp>
        <p:nvSpPr>
          <p:cNvPr id="3" name="Прямоугольник 8"/>
          <p:cNvSpPr/>
          <p:nvPr userDrawn="1"/>
        </p:nvSpPr>
        <p:spPr>
          <a:xfrm>
            <a:off x="-19050" y="0"/>
            <a:ext cx="12211050" cy="4438650"/>
          </a:xfrm>
          <a:custGeom>
            <a:avLst/>
            <a:gdLst>
              <a:gd name="connsiteX0" fmla="*/ 0 w 12192000"/>
              <a:gd name="connsiteY0" fmla="*/ 0 h 4133850"/>
              <a:gd name="connsiteX1" fmla="*/ 12192000 w 12192000"/>
              <a:gd name="connsiteY1" fmla="*/ 0 h 4133850"/>
              <a:gd name="connsiteX2" fmla="*/ 12192000 w 12192000"/>
              <a:gd name="connsiteY2" fmla="*/ 4133850 h 4133850"/>
              <a:gd name="connsiteX3" fmla="*/ 0 w 12192000"/>
              <a:gd name="connsiteY3" fmla="*/ 4133850 h 4133850"/>
              <a:gd name="connsiteX4" fmla="*/ 0 w 12192000"/>
              <a:gd name="connsiteY4" fmla="*/ 0 h 4133850"/>
              <a:gd name="connsiteX0" fmla="*/ 19050 w 12211050"/>
              <a:gd name="connsiteY0" fmla="*/ 0 h 4133850"/>
              <a:gd name="connsiteX1" fmla="*/ 12211050 w 12211050"/>
              <a:gd name="connsiteY1" fmla="*/ 0 h 4133850"/>
              <a:gd name="connsiteX2" fmla="*/ 12211050 w 12211050"/>
              <a:gd name="connsiteY2" fmla="*/ 4133850 h 4133850"/>
              <a:gd name="connsiteX3" fmla="*/ 0 w 12211050"/>
              <a:gd name="connsiteY3" fmla="*/ 3219450 h 4133850"/>
              <a:gd name="connsiteX4" fmla="*/ 19050 w 12211050"/>
              <a:gd name="connsiteY4" fmla="*/ 0 h 4133850"/>
              <a:gd name="connsiteX0" fmla="*/ 19050 w 12211050"/>
              <a:gd name="connsiteY0" fmla="*/ 0 h 4438650"/>
              <a:gd name="connsiteX1" fmla="*/ 12211050 w 12211050"/>
              <a:gd name="connsiteY1" fmla="*/ 0 h 4438650"/>
              <a:gd name="connsiteX2" fmla="*/ 12211050 w 12211050"/>
              <a:gd name="connsiteY2" fmla="*/ 4438650 h 4438650"/>
              <a:gd name="connsiteX3" fmla="*/ 0 w 12211050"/>
              <a:gd name="connsiteY3" fmla="*/ 3219450 h 4438650"/>
              <a:gd name="connsiteX4" fmla="*/ 19050 w 12211050"/>
              <a:gd name="connsiteY4" fmla="*/ 0 h 4438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11050" h="4438650">
                <a:moveTo>
                  <a:pt x="19050" y="0"/>
                </a:moveTo>
                <a:lnTo>
                  <a:pt x="12211050" y="0"/>
                </a:lnTo>
                <a:lnTo>
                  <a:pt x="12211050" y="4438650"/>
                </a:lnTo>
                <a:lnTo>
                  <a:pt x="0" y="3219450"/>
                </a:lnTo>
                <a:lnTo>
                  <a:pt x="19050" y="0"/>
                </a:lnTo>
                <a:close/>
              </a:path>
            </a:pathLst>
          </a:custGeom>
          <a:solidFill>
            <a:srgbClr val="2F405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dirty="0"/>
          </a:p>
        </p:txBody>
      </p:sp>
      <p:sp>
        <p:nvSpPr>
          <p:cNvPr id="4" name="Прямоугольник 3"/>
          <p:cNvSpPr/>
          <p:nvPr userDrawn="1"/>
        </p:nvSpPr>
        <p:spPr>
          <a:xfrm>
            <a:off x="627063" y="581025"/>
            <a:ext cx="10896600" cy="56959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dirty="0"/>
          </a:p>
        </p:txBody>
      </p:sp>
      <p:pic>
        <p:nvPicPr>
          <p:cNvPr id="5" name="Picture 1"/>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060950" y="868363"/>
            <a:ext cx="2070100" cy="206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Прямая соединительная линия 9"/>
          <p:cNvCxnSpPr/>
          <p:nvPr userDrawn="1"/>
        </p:nvCxnSpPr>
        <p:spPr>
          <a:xfrm>
            <a:off x="5572125" y="2936875"/>
            <a:ext cx="1047750" cy="0"/>
          </a:xfrm>
          <a:prstGeom prst="line">
            <a:avLst/>
          </a:prstGeom>
          <a:ln w="76200">
            <a:solidFill>
              <a:srgbClr val="CDAC09"/>
            </a:solidFill>
          </a:ln>
        </p:spPr>
        <p:style>
          <a:lnRef idx="1">
            <a:schemeClr val="accent1"/>
          </a:lnRef>
          <a:fillRef idx="0">
            <a:schemeClr val="accent1"/>
          </a:fillRef>
          <a:effectRef idx="0">
            <a:schemeClr val="accent1"/>
          </a:effectRef>
          <a:fontRef idx="minor">
            <a:schemeClr val="tx1"/>
          </a:fontRef>
        </p:style>
      </p:cxnSp>
      <p:sp>
        <p:nvSpPr>
          <p:cNvPr id="7" name="Овал 12"/>
          <p:cNvSpPr/>
          <p:nvPr userDrawn="1"/>
        </p:nvSpPr>
        <p:spPr>
          <a:xfrm>
            <a:off x="6034088" y="6029325"/>
            <a:ext cx="187325" cy="187325"/>
          </a:xfrm>
          <a:prstGeom prst="ellipse">
            <a:avLst/>
          </a:prstGeom>
          <a:solidFill>
            <a:srgbClr val="CDAC0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sz="1200" dirty="0"/>
          </a:p>
        </p:txBody>
      </p:sp>
    </p:spTree>
    <p:extLst>
      <p:ext uri="{BB962C8B-B14F-4D97-AF65-F5344CB8AC3E}">
        <p14:creationId xmlns:p14="http://schemas.microsoft.com/office/powerpoint/2010/main" val="459825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2" name="Text Placeholder 8"/>
          <p:cNvSpPr>
            <a:spLocks noGrp="1"/>
          </p:cNvSpPr>
          <p:nvPr>
            <p:ph type="body" sz="quarter" idx="10"/>
          </p:nvPr>
        </p:nvSpPr>
        <p:spPr>
          <a:xfrm>
            <a:off x="1910080" y="1727835"/>
            <a:ext cx="8412798" cy="3987800"/>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9"/>
          <p:cNvSpPr>
            <a:spLocks noGrp="1"/>
          </p:cNvSpPr>
          <p:nvPr>
            <p:ph type="title"/>
          </p:nvPr>
        </p:nvSpPr>
        <p:spPr>
          <a:xfrm>
            <a:off x="1910080" y="720725"/>
            <a:ext cx="8412798" cy="635635"/>
          </a:xfrm>
          <a:prstGeom prst="rect">
            <a:avLst/>
          </a:prstGeom>
        </p:spPr>
        <p:txBody>
          <a:bodyPr/>
          <a:lstStyle>
            <a:lvl1pPr>
              <a:defRPr b="1">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28549472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Rectangle 9"/>
          <p:cNvSpPr>
            <a:spLocks noChangeArrowheads="1"/>
          </p:cNvSpPr>
          <p:nvPr userDrawn="1"/>
        </p:nvSpPr>
        <p:spPr bwMode="auto">
          <a:xfrm>
            <a:off x="1219200" y="709613"/>
            <a:ext cx="9736138" cy="5426075"/>
          </a:xfrm>
          <a:prstGeom prst="rect">
            <a:avLst/>
          </a:prstGeom>
          <a:noFill/>
          <a:ln w="3175">
            <a:solidFill>
              <a:schemeClr val="bg2">
                <a:lumMod val="50000"/>
              </a:schemeClr>
            </a:solidFill>
            <a:miter lim="800000"/>
            <a:headEnd/>
            <a:tailEnd/>
          </a:ln>
          <a:effectLst/>
        </p:spPr>
        <p:txBody>
          <a:bodyPr wrap="none" anchor="ctr"/>
          <a:lstStyle/>
          <a:p>
            <a:pPr>
              <a:defRPr/>
            </a:pPr>
            <a:endParaRPr lang="en-US" dirty="0"/>
          </a:p>
        </p:txBody>
      </p:sp>
      <p:sp>
        <p:nvSpPr>
          <p:cNvPr id="1027" name="Line 10"/>
          <p:cNvSpPr>
            <a:spLocks noChangeShapeType="1"/>
          </p:cNvSpPr>
          <p:nvPr userDrawn="1"/>
        </p:nvSpPr>
        <p:spPr bwMode="auto">
          <a:xfrm>
            <a:off x="627063" y="3429000"/>
            <a:ext cx="10906125" cy="0"/>
          </a:xfrm>
          <a:prstGeom prst="line">
            <a:avLst/>
          </a:prstGeom>
          <a:noFill/>
          <a:ln w="6350">
            <a:solidFill>
              <a:srgbClr val="303E43"/>
            </a:solidFill>
            <a:prstDash val="dash"/>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28" name="Line 11"/>
          <p:cNvSpPr>
            <a:spLocks noChangeShapeType="1"/>
          </p:cNvSpPr>
          <p:nvPr userDrawn="1"/>
        </p:nvSpPr>
        <p:spPr bwMode="auto">
          <a:xfrm>
            <a:off x="6127750" y="360363"/>
            <a:ext cx="0" cy="6124575"/>
          </a:xfrm>
          <a:prstGeom prst="line">
            <a:avLst/>
          </a:prstGeom>
          <a:noFill/>
          <a:ln w="6350">
            <a:solidFill>
              <a:srgbClr val="303E43"/>
            </a:solidFill>
            <a:prstDash val="dash"/>
            <a:round/>
            <a:headEnd/>
            <a:tailEnd/>
          </a:ln>
          <a:extLst>
            <a:ext uri="{909E8E84-426E-40DD-AFC4-6F175D3DCCD1}">
              <a14:hiddenFill xmlns:a14="http://schemas.microsoft.com/office/drawing/2010/main">
                <a:noFill/>
              </a14:hiddenFill>
            </a:ext>
          </a:extLst>
        </p:spPr>
        <p:txBody>
          <a:bodyPr/>
          <a:lstStyle/>
          <a:p>
            <a:endParaRPr lang="en-US" dirty="0"/>
          </a:p>
        </p:txBody>
      </p:sp>
      <p:grpSp>
        <p:nvGrpSpPr>
          <p:cNvPr id="1029" name="Group 14"/>
          <p:cNvGrpSpPr>
            <a:grpSpLocks/>
          </p:cNvGrpSpPr>
          <p:nvPr userDrawn="1"/>
        </p:nvGrpSpPr>
        <p:grpSpPr bwMode="auto">
          <a:xfrm>
            <a:off x="627063" y="360363"/>
            <a:ext cx="10906125" cy="6124575"/>
            <a:chOff x="296" y="227"/>
            <a:chExt cx="5153" cy="3858"/>
          </a:xfrm>
        </p:grpSpPr>
        <p:grpSp>
          <p:nvGrpSpPr>
            <p:cNvPr id="1055" name="Group 13"/>
            <p:cNvGrpSpPr>
              <a:grpSpLocks/>
            </p:cNvGrpSpPr>
            <p:nvPr userDrawn="1"/>
          </p:nvGrpSpPr>
          <p:grpSpPr bwMode="auto">
            <a:xfrm>
              <a:off x="296" y="235"/>
              <a:ext cx="5153" cy="3842"/>
              <a:chOff x="296" y="235"/>
              <a:chExt cx="5153" cy="3842"/>
            </a:xfrm>
          </p:grpSpPr>
          <p:grpSp>
            <p:nvGrpSpPr>
              <p:cNvPr id="1057" name="Group 12"/>
              <p:cNvGrpSpPr>
                <a:grpSpLocks/>
              </p:cNvGrpSpPr>
              <p:nvPr userDrawn="1"/>
            </p:nvGrpSpPr>
            <p:grpSpPr bwMode="auto">
              <a:xfrm>
                <a:off x="296" y="235"/>
                <a:ext cx="5153" cy="3842"/>
                <a:chOff x="296" y="235"/>
                <a:chExt cx="5153" cy="3842"/>
              </a:xfrm>
            </p:grpSpPr>
            <p:sp>
              <p:nvSpPr>
                <p:cNvPr id="10" name="Rectangle 8"/>
                <p:cNvSpPr>
                  <a:spLocks noChangeArrowheads="1"/>
                </p:cNvSpPr>
                <p:nvPr userDrawn="1"/>
              </p:nvSpPr>
              <p:spPr bwMode="auto">
                <a:xfrm>
                  <a:off x="296" y="235"/>
                  <a:ext cx="5153" cy="3842"/>
                </a:xfrm>
                <a:prstGeom prst="rect">
                  <a:avLst/>
                </a:prstGeom>
                <a:noFill/>
                <a:ln w="3175">
                  <a:solidFill>
                    <a:schemeClr val="bg2">
                      <a:lumMod val="25000"/>
                    </a:schemeClr>
                  </a:solidFill>
                  <a:miter lim="800000"/>
                  <a:headEnd/>
                  <a:tailEnd/>
                </a:ln>
                <a:effectLst/>
              </p:spPr>
              <p:txBody>
                <a:bodyPr wrap="none" anchor="ctr"/>
                <a:lstStyle/>
                <a:p>
                  <a:pPr>
                    <a:defRPr/>
                  </a:pPr>
                  <a:endParaRPr lang="en-US" dirty="0"/>
                </a:p>
              </p:txBody>
            </p:sp>
            <p:sp>
              <p:nvSpPr>
                <p:cNvPr id="11" name="Rectangle 9"/>
                <p:cNvSpPr>
                  <a:spLocks noChangeArrowheads="1"/>
                </p:cNvSpPr>
                <p:nvPr userDrawn="1"/>
              </p:nvSpPr>
              <p:spPr bwMode="auto">
                <a:xfrm>
                  <a:off x="576" y="447"/>
                  <a:ext cx="4600" cy="3418"/>
                </a:xfrm>
                <a:prstGeom prst="rect">
                  <a:avLst/>
                </a:prstGeom>
                <a:noFill/>
                <a:ln w="3175">
                  <a:solidFill>
                    <a:schemeClr val="bg2">
                      <a:lumMod val="50000"/>
                    </a:schemeClr>
                  </a:solidFill>
                  <a:miter lim="800000"/>
                  <a:headEnd/>
                  <a:tailEnd/>
                </a:ln>
                <a:effectLst/>
              </p:spPr>
              <p:txBody>
                <a:bodyPr wrap="none" anchor="ctr"/>
                <a:lstStyle/>
                <a:p>
                  <a:pPr>
                    <a:defRPr/>
                  </a:pPr>
                  <a:endParaRPr lang="en-US" dirty="0"/>
                </a:p>
              </p:txBody>
            </p:sp>
          </p:grpSp>
          <p:sp>
            <p:nvSpPr>
              <p:cNvPr id="1058" name="Line 10"/>
              <p:cNvSpPr>
                <a:spLocks noChangeShapeType="1"/>
              </p:cNvSpPr>
              <p:nvPr userDrawn="1"/>
            </p:nvSpPr>
            <p:spPr bwMode="auto">
              <a:xfrm>
                <a:off x="296" y="2160"/>
                <a:ext cx="5153" cy="0"/>
              </a:xfrm>
              <a:prstGeom prst="line">
                <a:avLst/>
              </a:prstGeom>
              <a:noFill/>
              <a:ln w="6350">
                <a:solidFill>
                  <a:srgbClr val="303E43"/>
                </a:solidFill>
                <a:prstDash val="dash"/>
                <a:round/>
                <a:headEnd/>
                <a:tailEnd/>
              </a:ln>
              <a:extLst>
                <a:ext uri="{909E8E84-426E-40DD-AFC4-6F175D3DCCD1}">
                  <a14:hiddenFill xmlns:a14="http://schemas.microsoft.com/office/drawing/2010/main">
                    <a:noFill/>
                  </a14:hiddenFill>
                </a:ext>
              </a:extLst>
            </p:spPr>
            <p:txBody>
              <a:bodyPr/>
              <a:lstStyle/>
              <a:p>
                <a:endParaRPr lang="en-US" dirty="0"/>
              </a:p>
            </p:txBody>
          </p:sp>
        </p:grpSp>
        <p:sp>
          <p:nvSpPr>
            <p:cNvPr id="1056" name="Line 11"/>
            <p:cNvSpPr>
              <a:spLocks noChangeShapeType="1"/>
            </p:cNvSpPr>
            <p:nvPr userDrawn="1"/>
          </p:nvSpPr>
          <p:spPr bwMode="auto">
            <a:xfrm>
              <a:off x="2895" y="227"/>
              <a:ext cx="0" cy="3858"/>
            </a:xfrm>
            <a:prstGeom prst="line">
              <a:avLst/>
            </a:prstGeom>
            <a:noFill/>
            <a:ln w="6350">
              <a:solidFill>
                <a:srgbClr val="303E43"/>
              </a:solidFill>
              <a:prstDash val="dash"/>
              <a:round/>
              <a:headEnd/>
              <a:tailEnd/>
            </a:ln>
            <a:extLst>
              <a:ext uri="{909E8E84-426E-40DD-AFC4-6F175D3DCCD1}">
                <a14:hiddenFill xmlns:a14="http://schemas.microsoft.com/office/drawing/2010/main">
                  <a:noFill/>
                </a14:hiddenFill>
              </a:ext>
            </a:extLst>
          </p:spPr>
          <p:txBody>
            <a:bodyPr/>
            <a:lstStyle/>
            <a:p>
              <a:endParaRPr lang="en-US" dirty="0"/>
            </a:p>
          </p:txBody>
        </p:sp>
      </p:grpSp>
      <p:sp>
        <p:nvSpPr>
          <p:cNvPr id="89" name="Rectangle 9"/>
          <p:cNvSpPr>
            <a:spLocks noChangeArrowheads="1"/>
          </p:cNvSpPr>
          <p:nvPr userDrawn="1"/>
        </p:nvSpPr>
        <p:spPr bwMode="auto">
          <a:xfrm>
            <a:off x="1219200" y="709613"/>
            <a:ext cx="9736138" cy="5426075"/>
          </a:xfrm>
          <a:prstGeom prst="rect">
            <a:avLst/>
          </a:prstGeom>
          <a:noFill/>
          <a:ln w="3175">
            <a:solidFill>
              <a:schemeClr val="bg2">
                <a:lumMod val="50000"/>
              </a:schemeClr>
            </a:solidFill>
            <a:miter lim="800000"/>
            <a:headEnd/>
            <a:tailEnd/>
          </a:ln>
          <a:effectLst/>
        </p:spPr>
        <p:txBody>
          <a:bodyPr wrap="none" anchor="ctr"/>
          <a:lstStyle/>
          <a:p>
            <a:pPr>
              <a:defRPr/>
            </a:pPr>
            <a:endParaRPr lang="en-US" dirty="0"/>
          </a:p>
        </p:txBody>
      </p:sp>
      <p:sp>
        <p:nvSpPr>
          <p:cNvPr id="1031" name="Line 10"/>
          <p:cNvSpPr>
            <a:spLocks noChangeShapeType="1"/>
          </p:cNvSpPr>
          <p:nvPr userDrawn="1"/>
        </p:nvSpPr>
        <p:spPr bwMode="auto">
          <a:xfrm>
            <a:off x="627063" y="3429000"/>
            <a:ext cx="10906125" cy="0"/>
          </a:xfrm>
          <a:prstGeom prst="line">
            <a:avLst/>
          </a:prstGeom>
          <a:noFill/>
          <a:ln w="6350">
            <a:solidFill>
              <a:srgbClr val="303E43"/>
            </a:solidFill>
            <a:prstDash val="dash"/>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32" name="Line 11"/>
          <p:cNvSpPr>
            <a:spLocks noChangeShapeType="1"/>
          </p:cNvSpPr>
          <p:nvPr userDrawn="1"/>
        </p:nvSpPr>
        <p:spPr bwMode="auto">
          <a:xfrm>
            <a:off x="6127750" y="360363"/>
            <a:ext cx="0" cy="6124575"/>
          </a:xfrm>
          <a:prstGeom prst="line">
            <a:avLst/>
          </a:prstGeom>
          <a:noFill/>
          <a:ln w="6350">
            <a:solidFill>
              <a:srgbClr val="303E43"/>
            </a:solidFill>
            <a:prstDash val="dash"/>
            <a:round/>
            <a:headEnd/>
            <a:tailEnd/>
          </a:ln>
          <a:extLst>
            <a:ext uri="{909E8E84-426E-40DD-AFC4-6F175D3DCCD1}">
              <a14:hiddenFill xmlns:a14="http://schemas.microsoft.com/office/drawing/2010/main">
                <a:noFill/>
              </a14:hiddenFill>
            </a:ext>
          </a:extLst>
        </p:spPr>
        <p:txBody>
          <a:bodyPr/>
          <a:lstStyle/>
          <a:p>
            <a:endParaRPr lang="en-US" dirty="0"/>
          </a:p>
        </p:txBody>
      </p:sp>
      <p:grpSp>
        <p:nvGrpSpPr>
          <p:cNvPr id="1033" name="Group 14"/>
          <p:cNvGrpSpPr>
            <a:grpSpLocks/>
          </p:cNvGrpSpPr>
          <p:nvPr userDrawn="1"/>
        </p:nvGrpSpPr>
        <p:grpSpPr bwMode="auto">
          <a:xfrm>
            <a:off x="627063" y="360363"/>
            <a:ext cx="10906125" cy="6124575"/>
            <a:chOff x="296" y="227"/>
            <a:chExt cx="5153" cy="3858"/>
          </a:xfrm>
        </p:grpSpPr>
        <p:grpSp>
          <p:nvGrpSpPr>
            <p:cNvPr id="1049" name="Group 13"/>
            <p:cNvGrpSpPr>
              <a:grpSpLocks/>
            </p:cNvGrpSpPr>
            <p:nvPr userDrawn="1"/>
          </p:nvGrpSpPr>
          <p:grpSpPr bwMode="auto">
            <a:xfrm>
              <a:off x="296" y="235"/>
              <a:ext cx="5153" cy="3842"/>
              <a:chOff x="296" y="235"/>
              <a:chExt cx="5153" cy="3842"/>
            </a:xfrm>
          </p:grpSpPr>
          <p:grpSp>
            <p:nvGrpSpPr>
              <p:cNvPr id="1051" name="Group 12"/>
              <p:cNvGrpSpPr>
                <a:grpSpLocks/>
              </p:cNvGrpSpPr>
              <p:nvPr userDrawn="1"/>
            </p:nvGrpSpPr>
            <p:grpSpPr bwMode="auto">
              <a:xfrm>
                <a:off x="296" y="235"/>
                <a:ext cx="5153" cy="3842"/>
                <a:chOff x="296" y="235"/>
                <a:chExt cx="5153" cy="3842"/>
              </a:xfrm>
            </p:grpSpPr>
            <p:sp>
              <p:nvSpPr>
                <p:cNvPr id="97" name="Rectangle 8"/>
                <p:cNvSpPr>
                  <a:spLocks noChangeArrowheads="1"/>
                </p:cNvSpPr>
                <p:nvPr userDrawn="1"/>
              </p:nvSpPr>
              <p:spPr bwMode="auto">
                <a:xfrm>
                  <a:off x="296" y="235"/>
                  <a:ext cx="5153" cy="3842"/>
                </a:xfrm>
                <a:prstGeom prst="rect">
                  <a:avLst/>
                </a:prstGeom>
                <a:noFill/>
                <a:ln w="3175">
                  <a:solidFill>
                    <a:schemeClr val="bg2">
                      <a:lumMod val="25000"/>
                    </a:schemeClr>
                  </a:solidFill>
                  <a:miter lim="800000"/>
                  <a:headEnd/>
                  <a:tailEnd/>
                </a:ln>
                <a:effectLst/>
              </p:spPr>
              <p:txBody>
                <a:bodyPr wrap="none" anchor="ctr"/>
                <a:lstStyle/>
                <a:p>
                  <a:pPr>
                    <a:defRPr/>
                  </a:pPr>
                  <a:endParaRPr lang="en-US" dirty="0"/>
                </a:p>
              </p:txBody>
            </p:sp>
            <p:sp>
              <p:nvSpPr>
                <p:cNvPr id="98" name="Rectangle 9"/>
                <p:cNvSpPr>
                  <a:spLocks noChangeArrowheads="1"/>
                </p:cNvSpPr>
                <p:nvPr userDrawn="1"/>
              </p:nvSpPr>
              <p:spPr bwMode="auto">
                <a:xfrm>
                  <a:off x="576" y="447"/>
                  <a:ext cx="4600" cy="3418"/>
                </a:xfrm>
                <a:prstGeom prst="rect">
                  <a:avLst/>
                </a:prstGeom>
                <a:noFill/>
                <a:ln w="3175">
                  <a:solidFill>
                    <a:schemeClr val="bg2">
                      <a:lumMod val="50000"/>
                    </a:schemeClr>
                  </a:solidFill>
                  <a:miter lim="800000"/>
                  <a:headEnd/>
                  <a:tailEnd/>
                </a:ln>
                <a:effectLst/>
              </p:spPr>
              <p:txBody>
                <a:bodyPr wrap="none" anchor="ctr"/>
                <a:lstStyle/>
                <a:p>
                  <a:pPr>
                    <a:defRPr/>
                  </a:pPr>
                  <a:endParaRPr lang="en-US" dirty="0"/>
                </a:p>
              </p:txBody>
            </p:sp>
          </p:grpSp>
          <p:sp>
            <p:nvSpPr>
              <p:cNvPr id="1052" name="Line 10"/>
              <p:cNvSpPr>
                <a:spLocks noChangeShapeType="1"/>
              </p:cNvSpPr>
              <p:nvPr userDrawn="1"/>
            </p:nvSpPr>
            <p:spPr bwMode="auto">
              <a:xfrm>
                <a:off x="296" y="2160"/>
                <a:ext cx="5153" cy="0"/>
              </a:xfrm>
              <a:prstGeom prst="line">
                <a:avLst/>
              </a:prstGeom>
              <a:noFill/>
              <a:ln w="6350">
                <a:solidFill>
                  <a:srgbClr val="303E43"/>
                </a:solidFill>
                <a:prstDash val="dash"/>
                <a:round/>
                <a:headEnd/>
                <a:tailEnd/>
              </a:ln>
              <a:extLst>
                <a:ext uri="{909E8E84-426E-40DD-AFC4-6F175D3DCCD1}">
                  <a14:hiddenFill xmlns:a14="http://schemas.microsoft.com/office/drawing/2010/main">
                    <a:noFill/>
                  </a14:hiddenFill>
                </a:ext>
              </a:extLst>
            </p:spPr>
            <p:txBody>
              <a:bodyPr/>
              <a:lstStyle/>
              <a:p>
                <a:endParaRPr lang="en-US" dirty="0"/>
              </a:p>
            </p:txBody>
          </p:sp>
        </p:grpSp>
        <p:sp>
          <p:nvSpPr>
            <p:cNvPr id="1050" name="Line 11"/>
            <p:cNvSpPr>
              <a:spLocks noChangeShapeType="1"/>
            </p:cNvSpPr>
            <p:nvPr userDrawn="1"/>
          </p:nvSpPr>
          <p:spPr bwMode="auto">
            <a:xfrm>
              <a:off x="2895" y="227"/>
              <a:ext cx="0" cy="3858"/>
            </a:xfrm>
            <a:prstGeom prst="line">
              <a:avLst/>
            </a:prstGeom>
            <a:noFill/>
            <a:ln w="6350">
              <a:solidFill>
                <a:srgbClr val="303E43"/>
              </a:solidFill>
              <a:prstDash val="dash"/>
              <a:round/>
              <a:headEnd/>
              <a:tailEnd/>
            </a:ln>
            <a:extLst>
              <a:ext uri="{909E8E84-426E-40DD-AFC4-6F175D3DCCD1}">
                <a14:hiddenFill xmlns:a14="http://schemas.microsoft.com/office/drawing/2010/main">
                  <a:noFill/>
                </a14:hiddenFill>
              </a:ext>
            </a:extLst>
          </p:spPr>
          <p:txBody>
            <a:bodyPr/>
            <a:lstStyle/>
            <a:p>
              <a:endParaRPr lang="en-US" dirty="0"/>
            </a:p>
          </p:txBody>
        </p:sp>
      </p:grpSp>
      <p:sp>
        <p:nvSpPr>
          <p:cNvPr id="99" name="Прямоугольник 6"/>
          <p:cNvSpPr>
            <a:spLocks noChangeArrowheads="1"/>
          </p:cNvSpPr>
          <p:nvPr userDrawn="1"/>
        </p:nvSpPr>
        <p:spPr bwMode="auto">
          <a:xfrm>
            <a:off x="10599738" y="5842000"/>
            <a:ext cx="334962" cy="231775"/>
          </a:xfrm>
          <a:prstGeom prst="rect">
            <a:avLst/>
          </a:prstGeom>
          <a:noFill/>
          <a:ln>
            <a:noFill/>
          </a:ln>
        </p:spPr>
        <p:txBody>
          <a:bodyPr wrap="none">
            <a:spAutoFit/>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pPr algn="ctr" eaLnBrk="1" hangingPunct="1">
              <a:defRPr/>
            </a:pPr>
            <a:fld id="{A627D863-D2C1-4150-8789-9DEE4EA78DAC}" type="slidenum">
              <a:rPr lang="ru-RU" altLang="en-US" sz="900" b="1" smtClean="0">
                <a:solidFill>
                  <a:srgbClr val="CDAC09"/>
                </a:solidFill>
                <a:latin typeface="Arial" panose="020B0604020202020204" pitchFamily="34" charset="0"/>
                <a:ea typeface="Karla" pitchFamily="2" charset="0"/>
                <a:cs typeface="Arial" panose="020B0604020202020204" pitchFamily="34" charset="0"/>
              </a:rPr>
              <a:pPr algn="ctr" eaLnBrk="1" hangingPunct="1">
                <a:defRPr/>
              </a:pPr>
              <a:t>‹#›</a:t>
            </a:fld>
            <a:endParaRPr lang="ru-RU" altLang="en-US" sz="1200" b="1">
              <a:solidFill>
                <a:srgbClr val="CDAC09"/>
              </a:solidFill>
              <a:latin typeface="Arial" panose="020B0604020202020204" pitchFamily="34" charset="0"/>
              <a:ea typeface="Karla" pitchFamily="2" charset="0"/>
              <a:cs typeface="Arial" panose="020B0604020202020204" pitchFamily="34" charset="0"/>
            </a:endParaRPr>
          </a:p>
        </p:txBody>
      </p:sp>
      <p:sp>
        <p:nvSpPr>
          <p:cNvPr id="100" name="Прямоугольник 7"/>
          <p:cNvSpPr/>
          <p:nvPr userDrawn="1"/>
        </p:nvSpPr>
        <p:spPr>
          <a:xfrm>
            <a:off x="10579100" y="6072188"/>
            <a:ext cx="376238" cy="57150"/>
          </a:xfrm>
          <a:prstGeom prst="rect">
            <a:avLst/>
          </a:prstGeom>
          <a:solidFill>
            <a:srgbClr val="CDAC0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dirty="0"/>
          </a:p>
        </p:txBody>
      </p:sp>
      <p:sp>
        <p:nvSpPr>
          <p:cNvPr id="101" name="Прямоугольник 36"/>
          <p:cNvSpPr/>
          <p:nvPr userDrawn="1"/>
        </p:nvSpPr>
        <p:spPr>
          <a:xfrm>
            <a:off x="0" y="0"/>
            <a:ext cx="12192000" cy="1346200"/>
          </a:xfrm>
          <a:prstGeom prst="rect">
            <a:avLst/>
          </a:prstGeom>
          <a:solidFill>
            <a:srgbClr val="2F405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dirty="0"/>
          </a:p>
        </p:txBody>
      </p:sp>
      <p:grpSp>
        <p:nvGrpSpPr>
          <p:cNvPr id="1037" name="Группа 37"/>
          <p:cNvGrpSpPr>
            <a:grpSpLocks/>
          </p:cNvGrpSpPr>
          <p:nvPr userDrawn="1"/>
        </p:nvGrpSpPr>
        <p:grpSpPr bwMode="auto">
          <a:xfrm>
            <a:off x="1220788" y="819150"/>
            <a:ext cx="681037" cy="165100"/>
            <a:chOff x="2152493" y="583267"/>
            <a:chExt cx="681788" cy="165205"/>
          </a:xfrm>
        </p:grpSpPr>
        <p:sp>
          <p:nvSpPr>
            <p:cNvPr id="103" name="Овал 5"/>
            <p:cNvSpPr/>
            <p:nvPr/>
          </p:nvSpPr>
          <p:spPr>
            <a:xfrm>
              <a:off x="2152493" y="583267"/>
              <a:ext cx="165282" cy="165205"/>
            </a:xfrm>
            <a:prstGeom prst="ellipse">
              <a:avLst/>
            </a:prstGeom>
            <a:solidFill>
              <a:srgbClr val="CDAC0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dirty="0"/>
            </a:p>
          </p:txBody>
        </p:sp>
        <p:sp>
          <p:nvSpPr>
            <p:cNvPr id="104" name="Овал 6"/>
            <p:cNvSpPr/>
            <p:nvPr/>
          </p:nvSpPr>
          <p:spPr>
            <a:xfrm>
              <a:off x="2411540" y="583267"/>
              <a:ext cx="163693" cy="165205"/>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dirty="0"/>
            </a:p>
          </p:txBody>
        </p:sp>
        <p:sp>
          <p:nvSpPr>
            <p:cNvPr id="105" name="Овал 7"/>
            <p:cNvSpPr/>
            <p:nvPr/>
          </p:nvSpPr>
          <p:spPr>
            <a:xfrm>
              <a:off x="2668999" y="583267"/>
              <a:ext cx="165282" cy="165205"/>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dirty="0"/>
            </a:p>
          </p:txBody>
        </p:sp>
      </p:grpSp>
      <p:cxnSp>
        <p:nvCxnSpPr>
          <p:cNvPr id="106" name="Прямая соединительная линия 33"/>
          <p:cNvCxnSpPr/>
          <p:nvPr userDrawn="1"/>
        </p:nvCxnSpPr>
        <p:spPr>
          <a:xfrm>
            <a:off x="0" y="1220788"/>
            <a:ext cx="1901825" cy="0"/>
          </a:xfrm>
          <a:prstGeom prst="line">
            <a:avLst/>
          </a:prstGeom>
          <a:ln w="57150">
            <a:solidFill>
              <a:srgbClr val="CDAC09"/>
            </a:solidFill>
          </a:ln>
        </p:spPr>
        <p:style>
          <a:lnRef idx="1">
            <a:schemeClr val="accent1"/>
          </a:lnRef>
          <a:fillRef idx="0">
            <a:schemeClr val="accent1"/>
          </a:fillRef>
          <a:effectRef idx="0">
            <a:schemeClr val="accent1"/>
          </a:effectRef>
          <a:fontRef idx="minor">
            <a:schemeClr val="tx1"/>
          </a:fontRef>
        </p:style>
      </p:cxnSp>
      <p:sp>
        <p:nvSpPr>
          <p:cNvPr id="1039" name="Line 10"/>
          <p:cNvSpPr>
            <a:spLocks noChangeShapeType="1"/>
          </p:cNvSpPr>
          <p:nvPr userDrawn="1"/>
        </p:nvSpPr>
        <p:spPr bwMode="auto">
          <a:xfrm>
            <a:off x="627063" y="3429000"/>
            <a:ext cx="10906125" cy="0"/>
          </a:xfrm>
          <a:prstGeom prst="line">
            <a:avLst/>
          </a:prstGeom>
          <a:noFill/>
          <a:ln w="6350">
            <a:solidFill>
              <a:srgbClr val="303E43"/>
            </a:solidFill>
            <a:prstDash val="dash"/>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40" name="Line 11"/>
          <p:cNvSpPr>
            <a:spLocks noChangeShapeType="1"/>
          </p:cNvSpPr>
          <p:nvPr userDrawn="1"/>
        </p:nvSpPr>
        <p:spPr bwMode="auto">
          <a:xfrm>
            <a:off x="6127750" y="360363"/>
            <a:ext cx="0" cy="6124575"/>
          </a:xfrm>
          <a:prstGeom prst="line">
            <a:avLst/>
          </a:prstGeom>
          <a:noFill/>
          <a:ln w="6350">
            <a:solidFill>
              <a:srgbClr val="303E43"/>
            </a:solidFill>
            <a:prstDash val="dash"/>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7" name="Oval 116"/>
          <p:cNvSpPr/>
          <p:nvPr userDrawn="1"/>
        </p:nvSpPr>
        <p:spPr>
          <a:xfrm>
            <a:off x="8916988" y="-36513"/>
            <a:ext cx="2398712" cy="2397126"/>
          </a:xfrm>
          <a:prstGeom prst="ellipse">
            <a:avLst/>
          </a:prstGeom>
          <a:blipFill dpi="0" rotWithShape="1">
            <a:blip r:embed="rId4">
              <a:alphaModFix amt="20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18" name="Rectangle 117"/>
          <p:cNvSpPr/>
          <p:nvPr userDrawn="1"/>
        </p:nvSpPr>
        <p:spPr>
          <a:xfrm>
            <a:off x="0" y="1350963"/>
            <a:ext cx="12192000" cy="555942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19" name="Прямоугольник 6"/>
          <p:cNvSpPr>
            <a:spLocks noChangeArrowheads="1"/>
          </p:cNvSpPr>
          <p:nvPr userDrawn="1"/>
        </p:nvSpPr>
        <p:spPr bwMode="auto">
          <a:xfrm>
            <a:off x="10580688" y="5842000"/>
            <a:ext cx="373062" cy="276225"/>
          </a:xfrm>
          <a:prstGeom prst="rect">
            <a:avLst/>
          </a:prstGeom>
          <a:noFill/>
          <a:ln>
            <a:noFill/>
          </a:ln>
        </p:spPr>
        <p:txBody>
          <a:bodyPr wrap="none">
            <a:spAutoFit/>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pPr algn="ctr" eaLnBrk="1" hangingPunct="1">
              <a:defRPr/>
            </a:pPr>
            <a:fld id="{9EA21DAF-2B56-47B9-B998-47F5B602D627}" type="slidenum">
              <a:rPr lang="ru-RU" altLang="en-US" sz="1200" b="1" smtClean="0">
                <a:solidFill>
                  <a:srgbClr val="2F4057"/>
                </a:solidFill>
                <a:latin typeface="Arial" panose="020B0604020202020204" pitchFamily="34" charset="0"/>
                <a:ea typeface="Karla" pitchFamily="2" charset="0"/>
                <a:cs typeface="Arial" panose="020B0604020202020204" pitchFamily="34" charset="0"/>
              </a:rPr>
              <a:pPr algn="ctr" eaLnBrk="1" hangingPunct="1">
                <a:defRPr/>
              </a:pPr>
              <a:t>‹#›</a:t>
            </a:fld>
            <a:endParaRPr lang="ru-RU" altLang="en-US" sz="1200" b="1">
              <a:solidFill>
                <a:srgbClr val="2F4057"/>
              </a:solidFill>
              <a:latin typeface="Arial" panose="020B0604020202020204" pitchFamily="34" charset="0"/>
              <a:ea typeface="Karla" pitchFamily="2" charset="0"/>
              <a:cs typeface="Arial" panose="020B0604020202020204" pitchFamily="34" charset="0"/>
            </a:endParaRPr>
          </a:p>
        </p:txBody>
      </p:sp>
      <p:sp>
        <p:nvSpPr>
          <p:cNvPr id="120" name="Прямоугольник 7"/>
          <p:cNvSpPr/>
          <p:nvPr userDrawn="1"/>
        </p:nvSpPr>
        <p:spPr>
          <a:xfrm>
            <a:off x="10466388" y="6072188"/>
            <a:ext cx="488950" cy="57150"/>
          </a:xfrm>
          <a:prstGeom prst="rect">
            <a:avLst/>
          </a:prstGeom>
          <a:solidFill>
            <a:srgbClr val="2F405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dirty="0"/>
          </a:p>
        </p:txBody>
      </p:sp>
      <p:sp>
        <p:nvSpPr>
          <p:cNvPr id="131" name="Подзаголовок 2"/>
          <p:cNvSpPr txBox="1">
            <a:spLocks/>
          </p:cNvSpPr>
          <p:nvPr userDrawn="1"/>
        </p:nvSpPr>
        <p:spPr bwMode="auto">
          <a:xfrm>
            <a:off x="2152650" y="1709738"/>
            <a:ext cx="7589838" cy="4132262"/>
          </a:xfrm>
          <a:prstGeom prst="rect">
            <a:avLst/>
          </a:prstGeom>
          <a:noFill/>
          <a:ln>
            <a:noFill/>
          </a:ln>
        </p:spPr>
        <p:txBody>
          <a:bodyPr/>
          <a:lstStyle>
            <a:lvl1pPr marL="228600" indent="-228600">
              <a:defRPr>
                <a:solidFill>
                  <a:schemeClr val="tx1"/>
                </a:solidFill>
                <a:latin typeface="King" pitchFamily="2" charset="0"/>
              </a:defRPr>
            </a:lvl1pPr>
            <a:lvl2pPr marL="685800" indent="-22860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pPr eaLnBrk="1" hangingPunct="1">
              <a:lnSpc>
                <a:spcPct val="150000"/>
              </a:lnSpc>
              <a:buFont typeface="Arial" panose="020B0604020202020204" pitchFamily="34" charset="0"/>
              <a:buChar char="•"/>
              <a:defRPr/>
            </a:pPr>
            <a:endParaRPr lang="en-US" altLang="en-US" sz="2000" dirty="0">
              <a:latin typeface="Arial" panose="020B0604020202020204" pitchFamily="34" charset="0"/>
              <a:ea typeface="Karla" pitchFamily="2" charset="0"/>
              <a:cs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917" r:id="rId1"/>
    <p:sldLayoutId id="2147483916" r:id="rId2"/>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m4a"/><Relationship Id="rId1" Type="http://schemas.microsoft.com/office/2007/relationships/media" Target="../media/media1.m4a"/><Relationship Id="rId6" Type="http://schemas.openxmlformats.org/officeDocument/2006/relationships/chart" Target="../charts/chart1.xml"/><Relationship Id="rId5" Type="http://schemas.openxmlformats.org/officeDocument/2006/relationships/image" Target="../media/image3.png"/><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5122" name="TextBox 7"/>
          <p:cNvSpPr txBox="1">
            <a:spLocks noChangeArrowheads="1"/>
          </p:cNvSpPr>
          <p:nvPr/>
        </p:nvSpPr>
        <p:spPr bwMode="auto">
          <a:xfrm>
            <a:off x="1393902" y="3248025"/>
            <a:ext cx="9523142"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pPr algn="ctr" eaLnBrk="1" hangingPunct="1"/>
            <a:r>
              <a:rPr lang="en-US" altLang="en-US" sz="4000" b="1" dirty="0">
                <a:solidFill>
                  <a:srgbClr val="2F4057"/>
                </a:solidFill>
                <a:latin typeface="Arial" panose="020B0604020202020204" pitchFamily="34" charset="0"/>
                <a:cs typeface="Arial" panose="020B0604020202020204" pitchFamily="34" charset="0"/>
              </a:rPr>
              <a:t>Community Oversight Status</a:t>
            </a:r>
          </a:p>
          <a:p>
            <a:pPr algn="ctr" eaLnBrk="1" hangingPunct="1"/>
            <a:endParaRPr lang="en-US" altLang="en-US" sz="1600" dirty="0">
              <a:latin typeface="Raleway ExtraBold" pitchFamily="34" charset="-52"/>
            </a:endParaRPr>
          </a:p>
        </p:txBody>
      </p:sp>
      <p:sp>
        <p:nvSpPr>
          <p:cNvPr id="5123" name="TextBox 6"/>
          <p:cNvSpPr txBox="1">
            <a:spLocks noChangeArrowheads="1"/>
          </p:cNvSpPr>
          <p:nvPr/>
        </p:nvSpPr>
        <p:spPr bwMode="auto">
          <a:xfrm>
            <a:off x="1962150" y="4078288"/>
            <a:ext cx="849788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pPr algn="ctr" eaLnBrk="1" hangingPunct="1"/>
            <a:r>
              <a:rPr lang="en-US" altLang="en-US" sz="2400" dirty="0">
                <a:latin typeface="Arial" panose="020B0604020202020204" pitchFamily="34" charset="0"/>
                <a:cs typeface="Arial" panose="020B0604020202020204" pitchFamily="34" charset="0"/>
              </a:rPr>
              <a:t>City of Tacoma | Community’s Police Advisory Committee</a:t>
            </a:r>
          </a:p>
          <a:p>
            <a:pPr algn="ctr" eaLnBrk="1" hangingPunct="1"/>
            <a:endParaRPr lang="en-US" altLang="en-US" sz="1600" dirty="0">
              <a:latin typeface="Raleway ExtraBold" pitchFamily="34" charset="-5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C2FAE61D-FF1E-891C-EDDD-01D9F9265C59}"/>
              </a:ext>
            </a:extLst>
          </p:cNvPr>
          <p:cNvSpPr txBox="1"/>
          <p:nvPr/>
        </p:nvSpPr>
        <p:spPr>
          <a:xfrm>
            <a:off x="483914" y="1527252"/>
            <a:ext cx="11529409" cy="5035353"/>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dirty="0"/>
              <a:t>There is no accountability during investigative process for the city of Tacoma or pierce county</a:t>
            </a:r>
          </a:p>
          <a:p>
            <a:pPr marL="285750" indent="-285750">
              <a:lnSpc>
                <a:spcPct val="150000"/>
              </a:lnSpc>
              <a:buFont typeface="Arial" panose="020B0604020202020204" pitchFamily="34" charset="0"/>
              <a:buChar char="•"/>
            </a:pPr>
            <a:r>
              <a:rPr lang="en-US" dirty="0"/>
              <a:t>Less likely to have undue influence, be fairer, more balanced. Similar to the IG or DOJ investigations of police wrongdoing.</a:t>
            </a:r>
          </a:p>
          <a:p>
            <a:pPr marL="285750" indent="-285750">
              <a:lnSpc>
                <a:spcPct val="150000"/>
              </a:lnSpc>
              <a:buFont typeface="Arial" panose="020B0604020202020204" pitchFamily="34" charset="0"/>
              <a:buChar char="•"/>
            </a:pPr>
            <a:r>
              <a:rPr lang="en-US" dirty="0"/>
              <a:t>Because they are involved from beginning to end and could potentially prevent a miscarriage of justice before it occurs. It only works if they have actual authority to force compliance. </a:t>
            </a:r>
          </a:p>
          <a:p>
            <a:pPr marL="285750" indent="-285750">
              <a:lnSpc>
                <a:spcPct val="150000"/>
              </a:lnSpc>
              <a:buFont typeface="Arial" panose="020B0604020202020204" pitchFamily="34" charset="0"/>
              <a:buChar char="•"/>
            </a:pPr>
            <a:r>
              <a:rPr lang="en-US" dirty="0"/>
              <a:t>I really don’t think that the inside can figure out what happens without bias of their current processes they rely on.</a:t>
            </a:r>
          </a:p>
          <a:p>
            <a:pPr marL="285750" indent="-285750">
              <a:lnSpc>
                <a:spcPct val="150000"/>
              </a:lnSpc>
              <a:buFont typeface="Arial" panose="020B0604020202020204" pitchFamily="34" charset="0"/>
              <a:buChar char="•"/>
            </a:pPr>
            <a:r>
              <a:rPr lang="en-US" dirty="0"/>
              <a:t>Would hopefully reduce hostility to civilian oversight, if the review process included people familiar with police culture and procedures, rather than one individual.</a:t>
            </a:r>
          </a:p>
          <a:p>
            <a:pPr marL="285750" indent="-285750">
              <a:lnSpc>
                <a:spcPct val="150000"/>
              </a:lnSpc>
              <a:buFont typeface="Arial" panose="020B0604020202020204" pitchFamily="34" charset="0"/>
              <a:buChar char="•"/>
            </a:pPr>
            <a:r>
              <a:rPr lang="en-US" dirty="0"/>
              <a:t>It would allow the CPAC to have oversight of investigations from the start rather than responding after something has gone wrong. </a:t>
            </a:r>
          </a:p>
          <a:p>
            <a:pPr marL="285750" indent="-285750">
              <a:lnSpc>
                <a:spcPct val="150000"/>
              </a:lnSpc>
              <a:buFont typeface="Arial" panose="020B0604020202020204" pitchFamily="34" charset="0"/>
              <a:buChar char="•"/>
            </a:pPr>
            <a:endParaRPr lang="en-US" dirty="0"/>
          </a:p>
          <a:p>
            <a:pPr marL="285750" indent="-285750">
              <a:lnSpc>
                <a:spcPct val="150000"/>
              </a:lnSpc>
              <a:buFont typeface="Arial" panose="020B0604020202020204" pitchFamily="34" charset="0"/>
              <a:buChar char="•"/>
            </a:pPr>
            <a:endParaRPr lang="en-US" dirty="0"/>
          </a:p>
        </p:txBody>
      </p:sp>
      <p:sp>
        <p:nvSpPr>
          <p:cNvPr id="3" name="Title 2">
            <a:extLst>
              <a:ext uri="{FF2B5EF4-FFF2-40B4-BE49-F238E27FC236}">
                <a16:creationId xmlns:a16="http://schemas.microsoft.com/office/drawing/2014/main" id="{BC1312C7-0BB1-5AB3-EB1C-9C64BC2DA224}"/>
              </a:ext>
            </a:extLst>
          </p:cNvPr>
          <p:cNvSpPr txBox="1">
            <a:spLocks/>
          </p:cNvSpPr>
          <p:nvPr/>
        </p:nvSpPr>
        <p:spPr bwMode="auto">
          <a:xfrm>
            <a:off x="2037288" y="110970"/>
            <a:ext cx="9976035" cy="12553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sz="4400" b="1" kern="1200">
                <a:solidFill>
                  <a:schemeClr val="bg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r>
              <a:rPr lang="en-US" altLang="en-US" sz="3000" dirty="0">
                <a:latin typeface="Arial" panose="020B0604020202020204" pitchFamily="34" charset="0"/>
                <a:cs typeface="Arial" panose="020B0604020202020204" pitchFamily="34" charset="0"/>
              </a:rPr>
              <a:t>Auditor  - 12%</a:t>
            </a:r>
            <a:br>
              <a:rPr lang="en-US" altLang="en-US" dirty="0">
                <a:latin typeface="Arial" panose="020B0604020202020204" pitchFamily="34" charset="0"/>
                <a:cs typeface="Arial" panose="020B0604020202020204" pitchFamily="34" charset="0"/>
              </a:rPr>
            </a:br>
            <a:r>
              <a:rPr lang="en-US" altLang="en-US" sz="1800"/>
              <a:t>External entity </a:t>
            </a:r>
            <a:r>
              <a:rPr lang="en-US" altLang="en-US" sz="1800" dirty="0"/>
              <a:t>monitors/reviews the completeness &amp; thoroughness of Internal Affairs investigations from beginning to end to ensure fairness, thoroughness, &amp; consistency. CPAC would oversee this individual and provide recommendations. Paid full-time position or contracted agency which CPAC could help to hire.</a:t>
            </a:r>
            <a:endParaRPr lang="en-US" altLang="en-US" sz="1800" b="1" dirty="0"/>
          </a:p>
          <a:p>
            <a:br>
              <a:rPr lang="en-US" altLang="en-US" sz="1000" dirty="0"/>
            </a:br>
            <a:endParaRPr lang="en-US" altLang="en-US"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38341014"/>
      </p:ext>
    </p:extLst>
  </p:cSld>
  <p:clrMapOvr>
    <a:masterClrMapping/>
  </p:clrMapOvr>
  <mc:AlternateContent xmlns:mc="http://schemas.openxmlformats.org/markup-compatibility/2006" xmlns:p14="http://schemas.microsoft.com/office/powerpoint/2010/main">
    <mc:Choice Requires="p14">
      <p:transition spd="slow" p14:dur="2000" advTm="36966"/>
    </mc:Choice>
    <mc:Fallback xmlns="">
      <p:transition spd="slow" advTm="36966"/>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3"/>
          <p:cNvSpPr txBox="1">
            <a:spLocks noChangeArrowheads="1"/>
          </p:cNvSpPr>
          <p:nvPr/>
        </p:nvSpPr>
        <p:spPr bwMode="auto">
          <a:xfrm>
            <a:off x="1897063" y="658813"/>
            <a:ext cx="995045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pPr eaLnBrk="1" hangingPunct="1"/>
            <a:r>
              <a:rPr lang="en-US" altLang="en-US" sz="4400" b="1" dirty="0">
                <a:solidFill>
                  <a:schemeClr val="bg1"/>
                </a:solidFill>
                <a:latin typeface="Arial" panose="020B0604020202020204" pitchFamily="34" charset="0"/>
                <a:cs typeface="Arial" panose="020B0604020202020204" pitchFamily="34" charset="0"/>
              </a:rPr>
              <a:t>CPAC Discussion</a:t>
            </a:r>
            <a:endParaRPr lang="en-US" altLang="en-US" sz="2800" b="1" dirty="0">
              <a:solidFill>
                <a:srgbClr val="CA4E39"/>
              </a:solidFill>
              <a:latin typeface="Arial" panose="020B0604020202020204" pitchFamily="34" charset="0"/>
              <a:cs typeface="Arial" panose="020B0604020202020204" pitchFamily="34" charset="0"/>
            </a:endParaRPr>
          </a:p>
          <a:p>
            <a:pPr eaLnBrk="1" hangingPunct="1"/>
            <a:endParaRPr lang="en-US" altLang="en-US" sz="1600" dirty="0">
              <a:solidFill>
                <a:schemeClr val="bg1"/>
              </a:solidFill>
              <a:latin typeface="Raleway ExtraBold" pitchFamily="34" charset="-52"/>
            </a:endParaRPr>
          </a:p>
        </p:txBody>
      </p:sp>
      <p:sp>
        <p:nvSpPr>
          <p:cNvPr id="5" name="Rectangle 4">
            <a:extLst>
              <a:ext uri="{FF2B5EF4-FFF2-40B4-BE49-F238E27FC236}">
                <a16:creationId xmlns:a16="http://schemas.microsoft.com/office/drawing/2014/main" id="{17A8C766-9152-E2EA-8DCE-713468D7366E}"/>
              </a:ext>
            </a:extLst>
          </p:cNvPr>
          <p:cNvSpPr/>
          <p:nvPr/>
        </p:nvSpPr>
        <p:spPr>
          <a:xfrm>
            <a:off x="277571" y="1440870"/>
            <a:ext cx="11351172" cy="4714603"/>
          </a:xfrm>
          <a:prstGeom prst="rect">
            <a:avLst/>
          </a:prstGeom>
          <a:solidFill>
            <a:schemeClr val="accent4">
              <a:lumMod val="20000"/>
              <a:lumOff val="8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6" name="Text Placeholder 1">
            <a:extLst>
              <a:ext uri="{FF2B5EF4-FFF2-40B4-BE49-F238E27FC236}">
                <a16:creationId xmlns:a16="http://schemas.microsoft.com/office/drawing/2014/main" id="{B08634B5-F9DA-3898-BA2B-005316D6DCE8}"/>
              </a:ext>
            </a:extLst>
          </p:cNvPr>
          <p:cNvSpPr>
            <a:spLocks noGrp="1"/>
          </p:cNvSpPr>
          <p:nvPr>
            <p:ph type="body" sz="quarter" idx="10"/>
          </p:nvPr>
        </p:nvSpPr>
        <p:spPr bwMode="auto">
          <a:xfrm>
            <a:off x="2310370" y="1918884"/>
            <a:ext cx="6549850" cy="375857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100000"/>
              </a:lnSpc>
            </a:pPr>
            <a:r>
              <a:rPr lang="en-US" altLang="en-US" b="1" dirty="0"/>
              <a:t>Feedback on oversight from members?</a:t>
            </a:r>
          </a:p>
          <a:p>
            <a:pPr>
              <a:lnSpc>
                <a:spcPct val="100000"/>
              </a:lnSpc>
            </a:pPr>
            <a:endParaRPr lang="en-US" altLang="en-US" b="1" dirty="0"/>
          </a:p>
          <a:p>
            <a:pPr>
              <a:lnSpc>
                <a:spcPct val="100000"/>
              </a:lnSpc>
            </a:pPr>
            <a:r>
              <a:rPr lang="en-US" altLang="en-US" b="1" dirty="0"/>
              <a:t>Feelings/thoughts on model? Changes?</a:t>
            </a:r>
          </a:p>
          <a:p>
            <a:pPr>
              <a:lnSpc>
                <a:spcPct val="100000"/>
              </a:lnSpc>
            </a:pPr>
            <a:endParaRPr lang="en-US" altLang="en-US" b="1" dirty="0"/>
          </a:p>
          <a:p>
            <a:pPr>
              <a:lnSpc>
                <a:spcPct val="100000"/>
              </a:lnSpc>
            </a:pPr>
            <a:r>
              <a:rPr lang="en-US" altLang="en-US" b="1" dirty="0"/>
              <a:t>Obstacles or barriers?</a:t>
            </a:r>
          </a:p>
          <a:p>
            <a:pPr marL="0" indent="0">
              <a:lnSpc>
                <a:spcPct val="100000"/>
              </a:lnSpc>
              <a:buNone/>
            </a:pPr>
            <a:endParaRPr lang="en-US" altLang="en-US" b="1" dirty="0"/>
          </a:p>
        </p:txBody>
      </p:sp>
    </p:spTree>
  </p:cSld>
  <p:clrMapOvr>
    <a:masterClrMapping/>
  </p:clrMapOvr>
  <mc:AlternateContent xmlns:mc="http://schemas.openxmlformats.org/markup-compatibility/2006" xmlns:p14="http://schemas.microsoft.com/office/powerpoint/2010/main">
    <mc:Choice Requires="p14">
      <p:transition spd="slow" p14:dur="2000" advTm="62982"/>
    </mc:Choice>
    <mc:Fallback xmlns="">
      <p:transition spd="slow" advTm="62982"/>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3"/>
          <p:cNvSpPr txBox="1">
            <a:spLocks noChangeArrowheads="1"/>
          </p:cNvSpPr>
          <p:nvPr/>
        </p:nvSpPr>
        <p:spPr bwMode="auto">
          <a:xfrm>
            <a:off x="1897063" y="658813"/>
            <a:ext cx="995045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pPr eaLnBrk="1" hangingPunct="1"/>
            <a:r>
              <a:rPr lang="en-US" altLang="en-US" sz="4400" b="1" dirty="0">
                <a:solidFill>
                  <a:schemeClr val="bg1"/>
                </a:solidFill>
                <a:latin typeface="Arial" panose="020B0604020202020204" pitchFamily="34" charset="0"/>
                <a:cs typeface="Arial" panose="020B0604020202020204" pitchFamily="34" charset="0"/>
              </a:rPr>
              <a:t>Our next/pending steps</a:t>
            </a:r>
            <a:endParaRPr lang="en-US" altLang="en-US" sz="2800" b="1" dirty="0">
              <a:solidFill>
                <a:srgbClr val="CA4E39"/>
              </a:solidFill>
              <a:latin typeface="Arial" panose="020B0604020202020204" pitchFamily="34" charset="0"/>
              <a:cs typeface="Arial" panose="020B0604020202020204" pitchFamily="34" charset="0"/>
            </a:endParaRPr>
          </a:p>
          <a:p>
            <a:pPr eaLnBrk="1" hangingPunct="1"/>
            <a:endParaRPr lang="en-US" altLang="en-US" sz="1600" dirty="0">
              <a:solidFill>
                <a:schemeClr val="bg1"/>
              </a:solidFill>
              <a:latin typeface="Raleway ExtraBold" pitchFamily="34" charset="-52"/>
            </a:endParaRPr>
          </a:p>
        </p:txBody>
      </p:sp>
      <p:sp>
        <p:nvSpPr>
          <p:cNvPr id="5" name="Rectangle 4">
            <a:extLst>
              <a:ext uri="{FF2B5EF4-FFF2-40B4-BE49-F238E27FC236}">
                <a16:creationId xmlns:a16="http://schemas.microsoft.com/office/drawing/2014/main" id="{17A8C766-9152-E2EA-8DCE-713468D7366E}"/>
              </a:ext>
            </a:extLst>
          </p:cNvPr>
          <p:cNvSpPr/>
          <p:nvPr/>
        </p:nvSpPr>
        <p:spPr>
          <a:xfrm>
            <a:off x="277571" y="1440870"/>
            <a:ext cx="11351172" cy="4714603"/>
          </a:xfrm>
          <a:prstGeom prst="rect">
            <a:avLst/>
          </a:prstGeom>
          <a:solidFill>
            <a:schemeClr val="accent4">
              <a:lumMod val="20000"/>
              <a:lumOff val="8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6" name="Text Placeholder 1">
            <a:extLst>
              <a:ext uri="{FF2B5EF4-FFF2-40B4-BE49-F238E27FC236}">
                <a16:creationId xmlns:a16="http://schemas.microsoft.com/office/drawing/2014/main" id="{B08634B5-F9DA-3898-BA2B-005316D6DCE8}"/>
              </a:ext>
            </a:extLst>
          </p:cNvPr>
          <p:cNvSpPr>
            <a:spLocks noGrp="1"/>
          </p:cNvSpPr>
          <p:nvPr>
            <p:ph type="body" sz="quarter" idx="10"/>
          </p:nvPr>
        </p:nvSpPr>
        <p:spPr bwMode="auto">
          <a:xfrm>
            <a:off x="725213" y="1918884"/>
            <a:ext cx="10583917" cy="375857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100000"/>
              </a:lnSpc>
            </a:pPr>
            <a:r>
              <a:rPr lang="en-US" altLang="en-US" b="1" dirty="0"/>
              <a:t>Waiting over a year for a consultant to replace previous one offered by city; unclear yet if we will receive this</a:t>
            </a:r>
          </a:p>
          <a:p>
            <a:pPr lvl="1">
              <a:lnSpc>
                <a:spcPct val="100000"/>
              </a:lnSpc>
            </a:pPr>
            <a:r>
              <a:rPr lang="en-US" altLang="en-US" dirty="0"/>
              <a:t>CPAC are community members, and we feel more comfortable with an expert in the field to help with decision making</a:t>
            </a:r>
          </a:p>
          <a:p>
            <a:pPr lvl="1">
              <a:lnSpc>
                <a:spcPct val="100000"/>
              </a:lnSpc>
            </a:pPr>
            <a:r>
              <a:rPr lang="en-US" altLang="en-US" dirty="0"/>
              <a:t>Don’t feel like we are set up for success without this and want to go into discussions with our best and most informed framework</a:t>
            </a:r>
          </a:p>
          <a:p>
            <a:pPr>
              <a:lnSpc>
                <a:spcPct val="100000"/>
              </a:lnSpc>
            </a:pPr>
            <a:r>
              <a:rPr lang="en-US" altLang="en-US" b="1" dirty="0"/>
              <a:t>Discussions regarding different models and timelines</a:t>
            </a:r>
          </a:p>
          <a:p>
            <a:pPr>
              <a:lnSpc>
                <a:spcPct val="100000"/>
              </a:lnSpc>
            </a:pPr>
            <a:r>
              <a:rPr lang="en-US" altLang="en-US" b="1" dirty="0"/>
              <a:t>Remaining questions</a:t>
            </a:r>
          </a:p>
        </p:txBody>
      </p:sp>
    </p:spTree>
    <p:extLst>
      <p:ext uri="{BB962C8B-B14F-4D97-AF65-F5344CB8AC3E}">
        <p14:creationId xmlns:p14="http://schemas.microsoft.com/office/powerpoint/2010/main" val="3527968139"/>
      </p:ext>
    </p:extLst>
  </p:cSld>
  <p:clrMapOvr>
    <a:masterClrMapping/>
  </p:clrMapOvr>
  <mc:AlternateContent xmlns:mc="http://schemas.openxmlformats.org/markup-compatibility/2006" xmlns:p14="http://schemas.microsoft.com/office/powerpoint/2010/main">
    <mc:Choice Requires="p14">
      <p:transition spd="slow" p14:dur="2000" advTm="62982"/>
    </mc:Choice>
    <mc:Fallback xmlns="">
      <p:transition spd="slow" advTm="62982"/>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Box 3"/>
          <p:cNvSpPr txBox="1">
            <a:spLocks noChangeArrowheads="1"/>
          </p:cNvSpPr>
          <p:nvPr/>
        </p:nvSpPr>
        <p:spPr bwMode="auto">
          <a:xfrm>
            <a:off x="1874838" y="658813"/>
            <a:ext cx="7843837"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pPr eaLnBrk="1" hangingPunct="1"/>
            <a:r>
              <a:rPr lang="en-US" altLang="en-US" sz="4400" b="1" dirty="0">
                <a:solidFill>
                  <a:schemeClr val="bg1"/>
                </a:solidFill>
                <a:latin typeface="Arial" panose="020B0604020202020204" pitchFamily="34" charset="0"/>
                <a:cs typeface="Arial" panose="020B0604020202020204" pitchFamily="34" charset="0"/>
              </a:rPr>
              <a:t>General Overview</a:t>
            </a:r>
            <a:endParaRPr lang="en-US" altLang="en-US" sz="1600" b="1" dirty="0">
              <a:solidFill>
                <a:srgbClr val="CA4E39"/>
              </a:solidFill>
              <a:latin typeface="Arial" panose="020B0604020202020204" pitchFamily="34" charset="0"/>
              <a:cs typeface="Arial" panose="020B0604020202020204" pitchFamily="34" charset="0"/>
            </a:endParaRPr>
          </a:p>
          <a:p>
            <a:pPr eaLnBrk="1" hangingPunct="1"/>
            <a:endParaRPr lang="en-US" altLang="en-US" sz="1600" dirty="0">
              <a:solidFill>
                <a:schemeClr val="bg1"/>
              </a:solidFill>
              <a:latin typeface="Raleway ExtraBold" pitchFamily="34" charset="-52"/>
            </a:endParaRPr>
          </a:p>
        </p:txBody>
      </p:sp>
      <p:sp>
        <p:nvSpPr>
          <p:cNvPr id="7171" name="Подзаголовок 2"/>
          <p:cNvSpPr txBox="1">
            <a:spLocks noChangeArrowheads="1"/>
          </p:cNvSpPr>
          <p:nvPr/>
        </p:nvSpPr>
        <p:spPr bwMode="auto">
          <a:xfrm>
            <a:off x="1283380" y="2077480"/>
            <a:ext cx="9971315" cy="1512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defRPr>
                <a:solidFill>
                  <a:schemeClr val="tx1"/>
                </a:solidFill>
                <a:latin typeface="King" pitchFamily="2" charset="0"/>
              </a:defRPr>
            </a:lvl1pPr>
            <a:lvl2pPr marL="685800" indent="-22860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pPr marL="0" indent="0" algn="ctr" eaLnBrk="1" hangingPunct="1">
              <a:lnSpc>
                <a:spcPct val="103000"/>
              </a:lnSpc>
            </a:pPr>
            <a:r>
              <a:rPr lang="en-US" altLang="en-US" sz="2800" dirty="0">
                <a:solidFill>
                  <a:srgbClr val="000000"/>
                </a:solidFill>
                <a:latin typeface="Times New Roman" panose="02020603050405020304" pitchFamily="18" charset="0"/>
                <a:cs typeface="Times New Roman" panose="02020603050405020304" pitchFamily="18" charset="0"/>
              </a:rPr>
              <a:t>CPAC received community feedback with moving from a </a:t>
            </a:r>
            <a:r>
              <a:rPr lang="en-US" altLang="en-US" sz="2800" b="1" dirty="0">
                <a:solidFill>
                  <a:srgbClr val="000000"/>
                </a:solidFill>
                <a:latin typeface="Times New Roman" panose="02020603050405020304" pitchFamily="18" charset="0"/>
                <a:cs typeface="Times New Roman" panose="02020603050405020304" pitchFamily="18" charset="0"/>
              </a:rPr>
              <a:t>Community Police </a:t>
            </a:r>
            <a:r>
              <a:rPr lang="en-US" altLang="en-US" sz="2800" b="1" i="1" dirty="0">
                <a:solidFill>
                  <a:srgbClr val="000000"/>
                </a:solidFill>
                <a:latin typeface="Times New Roman" panose="02020603050405020304" pitchFamily="18" charset="0"/>
                <a:cs typeface="Times New Roman" panose="02020603050405020304" pitchFamily="18" charset="0"/>
              </a:rPr>
              <a:t>Advisory</a:t>
            </a:r>
            <a:r>
              <a:rPr lang="en-US" altLang="en-US" sz="2800" b="1" dirty="0">
                <a:solidFill>
                  <a:srgbClr val="000000"/>
                </a:solidFill>
                <a:latin typeface="Times New Roman" panose="02020603050405020304" pitchFamily="18" charset="0"/>
                <a:cs typeface="Times New Roman" panose="02020603050405020304" pitchFamily="18" charset="0"/>
              </a:rPr>
              <a:t> Committee </a:t>
            </a:r>
          </a:p>
          <a:p>
            <a:pPr marL="0" indent="0" algn="ctr" eaLnBrk="1" hangingPunct="1">
              <a:lnSpc>
                <a:spcPct val="103000"/>
              </a:lnSpc>
            </a:pPr>
            <a:r>
              <a:rPr lang="en-US" altLang="en-US" sz="2800" dirty="0">
                <a:solidFill>
                  <a:srgbClr val="000000"/>
                </a:solidFill>
                <a:latin typeface="Times New Roman" panose="02020603050405020304" pitchFamily="18" charset="0"/>
                <a:cs typeface="Times New Roman" panose="02020603050405020304" pitchFamily="18" charset="0"/>
              </a:rPr>
              <a:t>looking at transitioning into a </a:t>
            </a:r>
          </a:p>
          <a:p>
            <a:pPr marL="0" indent="0" algn="ctr" eaLnBrk="1" hangingPunct="1">
              <a:lnSpc>
                <a:spcPct val="103000"/>
              </a:lnSpc>
            </a:pPr>
            <a:r>
              <a:rPr lang="en-US" altLang="en-US" sz="2800" b="1" dirty="0">
                <a:solidFill>
                  <a:srgbClr val="000000"/>
                </a:solidFill>
                <a:latin typeface="Times New Roman" panose="02020603050405020304" pitchFamily="18" charset="0"/>
                <a:cs typeface="Times New Roman" panose="02020603050405020304" pitchFamily="18" charset="0"/>
              </a:rPr>
              <a:t>Community Police </a:t>
            </a:r>
            <a:r>
              <a:rPr lang="en-US" altLang="en-US" sz="2800" b="1" i="1" dirty="0">
                <a:solidFill>
                  <a:srgbClr val="000000"/>
                </a:solidFill>
                <a:latin typeface="Times New Roman" panose="02020603050405020304" pitchFamily="18" charset="0"/>
                <a:cs typeface="Times New Roman" panose="02020603050405020304" pitchFamily="18" charset="0"/>
              </a:rPr>
              <a:t>Oversight</a:t>
            </a:r>
            <a:r>
              <a:rPr lang="en-US" altLang="en-US" sz="2800" b="1" dirty="0">
                <a:solidFill>
                  <a:srgbClr val="000000"/>
                </a:solidFill>
                <a:latin typeface="Times New Roman" panose="02020603050405020304" pitchFamily="18" charset="0"/>
                <a:cs typeface="Times New Roman" panose="02020603050405020304" pitchFamily="18" charset="0"/>
              </a:rPr>
              <a:t> Committee</a:t>
            </a:r>
          </a:p>
          <a:p>
            <a:pPr marL="0" indent="0" algn="ctr" eaLnBrk="1" hangingPunct="1">
              <a:lnSpc>
                <a:spcPct val="103000"/>
              </a:lnSpc>
            </a:pPr>
            <a:endParaRPr lang="en-US" altLang="en-US" sz="2800" dirty="0">
              <a:solidFill>
                <a:srgbClr val="000000"/>
              </a:solidFill>
              <a:latin typeface="Times New Roman" panose="02020603050405020304" pitchFamily="18" charset="0"/>
              <a:cs typeface="Times New Roman" panose="02020603050405020304" pitchFamily="18" charset="0"/>
            </a:endParaRPr>
          </a:p>
          <a:p>
            <a:pPr marL="0" indent="0" algn="ctr" eaLnBrk="1" hangingPunct="1">
              <a:lnSpc>
                <a:spcPct val="103000"/>
              </a:lnSpc>
            </a:pPr>
            <a:endParaRPr lang="en-US" altLang="en-US" sz="2800" dirty="0">
              <a:solidFill>
                <a:srgbClr val="000000"/>
              </a:solidFill>
              <a:latin typeface="Times New Roman" panose="02020603050405020304" pitchFamily="18" charset="0"/>
              <a:cs typeface="Times New Roman" panose="02020603050405020304" pitchFamily="18" charset="0"/>
            </a:endParaRPr>
          </a:p>
          <a:p>
            <a:pPr marL="0" indent="0" algn="ctr" eaLnBrk="1" hangingPunct="1">
              <a:lnSpc>
                <a:spcPct val="103000"/>
              </a:lnSpc>
            </a:pPr>
            <a:endParaRPr lang="en-US" altLang="en-US" sz="28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1D981B9E-3B96-400C-A535-0B8823AD74A4}"/>
              </a:ext>
            </a:extLst>
          </p:cNvPr>
          <p:cNvSpPr txBox="1"/>
          <p:nvPr/>
        </p:nvSpPr>
        <p:spPr>
          <a:xfrm>
            <a:off x="2287869" y="4022773"/>
            <a:ext cx="7794172" cy="1487843"/>
          </a:xfrm>
          <a:prstGeom prst="rect">
            <a:avLst/>
          </a:prstGeom>
          <a:solidFill>
            <a:schemeClr val="tx2"/>
          </a:solidFill>
        </p:spPr>
        <p:txBody>
          <a:bodyPr wrap="square" lIns="274320" tIns="274320" rIns="274320" rtlCol="0" anchor="ctr">
            <a:spAutoFit/>
          </a:bodyPr>
          <a:lstStyle/>
          <a:p>
            <a:pPr marL="0" marR="0" lvl="0" indent="0" algn="ctr" defTabSz="914400" rtl="0" eaLnBrk="1" fontAlgn="base" latinLnBrk="0" hangingPunct="1">
              <a:lnSpc>
                <a:spcPct val="103000"/>
              </a:lnSpc>
              <a:spcBef>
                <a:spcPct val="0"/>
              </a:spcBef>
              <a:spcAft>
                <a:spcPct val="0"/>
              </a:spcAft>
              <a:buClrTx/>
              <a:buSzTx/>
              <a:buFontTx/>
              <a:buNone/>
              <a:tabLst/>
              <a:defRPr/>
            </a:pPr>
            <a:r>
              <a:rPr kumimoji="0" lang="en-US" altLang="en-US" sz="2800" b="0" i="0" u="none" strike="noStrike" kern="1200" cap="none" spc="0" normalizeH="0" baseline="0" noProof="0" dirty="0">
                <a:ln>
                  <a:noFill/>
                </a:ln>
                <a:solidFill>
                  <a:schemeClr val="bg1">
                    <a:lumMod val="95000"/>
                  </a:schemeClr>
                </a:solidFill>
                <a:effectLst/>
                <a:uLnTx/>
                <a:uFillTx/>
                <a:latin typeface="Times New Roman" panose="02020603050405020304" pitchFamily="18" charset="0"/>
                <a:ea typeface="+mn-ea"/>
                <a:cs typeface="Times New Roman" panose="02020603050405020304" pitchFamily="18" charset="0"/>
              </a:rPr>
              <a:t>This was done with outreach events, CPAC meeting</a:t>
            </a:r>
            <a:r>
              <a:rPr lang="en-US" altLang="en-US" sz="2800" dirty="0">
                <a:solidFill>
                  <a:schemeClr val="bg1">
                    <a:lumMod val="95000"/>
                  </a:schemeClr>
                </a:solidFill>
                <a:latin typeface="Times New Roman" panose="02020603050405020304" pitchFamily="18" charset="0"/>
                <a:cs typeface="Times New Roman" panose="02020603050405020304" pitchFamily="18" charset="0"/>
              </a:rPr>
              <a:t>s, and surveys</a:t>
            </a:r>
            <a:endParaRPr kumimoji="0" lang="en-US" altLang="en-US" sz="2800" b="0" i="0" u="none" strike="noStrike" kern="1200" cap="none" spc="0" normalizeH="0" baseline="0" noProof="0" dirty="0">
              <a:ln>
                <a:noFill/>
              </a:ln>
              <a:solidFill>
                <a:schemeClr val="bg1">
                  <a:lumMod val="95000"/>
                </a:schemeClr>
              </a:solidFill>
              <a:effectLst/>
              <a:uLnTx/>
              <a:uFillTx/>
              <a:latin typeface="Times New Roman" panose="02020603050405020304" pitchFamily="18" charset="0"/>
              <a:ea typeface="+mn-ea"/>
              <a:cs typeface="Times New Roman" panose="02020603050405020304" pitchFamily="18" charset="0"/>
            </a:endParaRPr>
          </a:p>
          <a:p>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Tm="16671"/>
    </mc:Choice>
    <mc:Fallback xmlns="">
      <p:transition spd="slow" advTm="16671"/>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Placeholder 1"/>
          <p:cNvSpPr>
            <a:spLocks noGrp="1"/>
          </p:cNvSpPr>
          <p:nvPr>
            <p:ph type="body" sz="quarter" idx="10"/>
          </p:nvPr>
        </p:nvSpPr>
        <p:spPr bwMode="auto">
          <a:xfrm>
            <a:off x="706115" y="1852540"/>
            <a:ext cx="10448693" cy="40311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100000"/>
              </a:lnSpc>
            </a:pPr>
            <a:r>
              <a:rPr lang="en-US" altLang="en-US" dirty="0"/>
              <a:t>11 members: </a:t>
            </a:r>
            <a:r>
              <a:rPr lang="en-US" altLang="en-US" sz="2400" dirty="0"/>
              <a:t>5 district seats, 5 at large seats, 1 youth seat</a:t>
            </a:r>
          </a:p>
          <a:p>
            <a:pPr>
              <a:lnSpc>
                <a:spcPct val="100000"/>
              </a:lnSpc>
            </a:pPr>
            <a:r>
              <a:rPr lang="en-US" altLang="en-US" dirty="0"/>
              <a:t>No member of TPD or their immediate family can serve on CPAC</a:t>
            </a:r>
          </a:p>
          <a:p>
            <a:pPr>
              <a:lnSpc>
                <a:spcPct val="100000"/>
              </a:lnSpc>
            </a:pPr>
            <a:r>
              <a:rPr lang="en-US" altLang="en-US" dirty="0"/>
              <a:t>Must be Tacoma Resident</a:t>
            </a:r>
          </a:p>
          <a:p>
            <a:pPr>
              <a:lnSpc>
                <a:spcPct val="100000"/>
              </a:lnSpc>
            </a:pPr>
            <a:r>
              <a:rPr lang="en-US" dirty="0"/>
              <a:t>Members may serve up to two consecutive three-year terms</a:t>
            </a:r>
          </a:p>
          <a:p>
            <a:pPr>
              <a:lnSpc>
                <a:spcPct val="100000"/>
              </a:lnSpc>
            </a:pPr>
            <a:r>
              <a:rPr lang="en-US" altLang="en-US" dirty="0"/>
              <a:t>Unpaid positions with minimal training public</a:t>
            </a:r>
          </a:p>
          <a:p>
            <a:pPr>
              <a:lnSpc>
                <a:spcPct val="100000"/>
              </a:lnSpc>
            </a:pPr>
            <a:r>
              <a:rPr lang="en-US" altLang="en-US" dirty="0"/>
              <a:t>No faster access for records; must go through records request</a:t>
            </a:r>
          </a:p>
          <a:p>
            <a:pPr>
              <a:lnSpc>
                <a:spcPct val="100000"/>
              </a:lnSpc>
            </a:pPr>
            <a:r>
              <a:rPr lang="en-US" altLang="en-US" dirty="0"/>
              <a:t>Staff Support: City Staffer, City Executive Liaison, 1-2 TPD Liaisons</a:t>
            </a:r>
          </a:p>
        </p:txBody>
      </p:sp>
      <p:sp>
        <p:nvSpPr>
          <p:cNvPr id="14339" name="Title 2"/>
          <p:cNvSpPr>
            <a:spLocks noGrp="1"/>
          </p:cNvSpPr>
          <p:nvPr>
            <p:ph type="title"/>
          </p:nvPr>
        </p:nvSpPr>
        <p:spPr bwMode="auto">
          <a:xfrm>
            <a:off x="1909763" y="702526"/>
            <a:ext cx="9151937" cy="82472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latin typeface="Arial" panose="020B0604020202020204" pitchFamily="34" charset="0"/>
                <a:cs typeface="Arial" panose="020B0604020202020204" pitchFamily="34" charset="0"/>
              </a:rPr>
              <a:t>Current Model Information</a:t>
            </a:r>
          </a:p>
        </p:txBody>
      </p:sp>
    </p:spTree>
    <p:extLst>
      <p:ext uri="{BB962C8B-B14F-4D97-AF65-F5344CB8AC3E}">
        <p14:creationId xmlns:p14="http://schemas.microsoft.com/office/powerpoint/2010/main" val="3563836622"/>
      </p:ext>
    </p:extLst>
  </p:cSld>
  <p:clrMapOvr>
    <a:masterClrMapping/>
  </p:clrMapOvr>
  <mc:AlternateContent xmlns:mc="http://schemas.openxmlformats.org/markup-compatibility/2006" xmlns:p14="http://schemas.microsoft.com/office/powerpoint/2010/main">
    <mc:Choice Requires="p14">
      <p:transition spd="slow" p14:dur="2000" advTm="30822"/>
    </mc:Choice>
    <mc:Fallback xmlns="">
      <p:transition spd="slow" advTm="30822"/>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8E4DF6B-62D4-49D2-84CE-7640C2E7BFD3}"/>
              </a:ext>
            </a:extLst>
          </p:cNvPr>
          <p:cNvSpPr/>
          <p:nvPr/>
        </p:nvSpPr>
        <p:spPr>
          <a:xfrm>
            <a:off x="277571" y="1440870"/>
            <a:ext cx="11351172" cy="4714603"/>
          </a:xfrm>
          <a:prstGeom prst="rect">
            <a:avLst/>
          </a:prstGeom>
          <a:solidFill>
            <a:schemeClr val="accent4">
              <a:lumMod val="20000"/>
              <a:lumOff val="8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14338" name="Text Placeholder 1"/>
          <p:cNvSpPr>
            <a:spLocks noGrp="1"/>
          </p:cNvSpPr>
          <p:nvPr>
            <p:ph type="body" sz="quarter" idx="10"/>
          </p:nvPr>
        </p:nvSpPr>
        <p:spPr bwMode="auto">
          <a:xfrm>
            <a:off x="386976" y="1642635"/>
            <a:ext cx="11132361" cy="45128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514350" indent="-514350">
              <a:lnSpc>
                <a:spcPct val="100000"/>
              </a:lnSpc>
              <a:buFont typeface="+mj-lt"/>
              <a:buAutoNum type="arabicPeriod"/>
            </a:pPr>
            <a:r>
              <a:rPr lang="en-US" altLang="en-US" b="1" dirty="0"/>
              <a:t>Investigative Model: </a:t>
            </a:r>
            <a:r>
              <a:rPr lang="en-US" altLang="en-US" sz="2000" dirty="0">
                <a:solidFill>
                  <a:srgbClr val="000000"/>
                </a:solidFill>
                <a:cs typeface="Times New Roman" panose="02020603050405020304" pitchFamily="18" charset="0"/>
              </a:rPr>
              <a:t>CPAC investigates complaints of misconduct themselves and disciplines officers directly. Highest level of oversight; can take years to implement</a:t>
            </a:r>
            <a:endParaRPr lang="en-US" altLang="en-US" sz="2000" dirty="0"/>
          </a:p>
          <a:p>
            <a:pPr marL="514350" indent="-514350">
              <a:lnSpc>
                <a:spcPct val="100000"/>
              </a:lnSpc>
              <a:buFont typeface="+mj-lt"/>
              <a:buAutoNum type="arabicPeriod"/>
            </a:pPr>
            <a:r>
              <a:rPr lang="en-US" altLang="en-US" b="1" dirty="0"/>
              <a:t>Review Focused Model: </a:t>
            </a:r>
            <a:r>
              <a:rPr lang="en-US" altLang="en-US" sz="2000" dirty="0"/>
              <a:t>CPAC examines quality of IA investigations &amp; makes recommendations for further investigation/improvements to the process. CPAC reviews investigations PRIOR to the final decision and can make recommendations or ask questions before final review by Chief of Police or City Manager</a:t>
            </a:r>
            <a:endParaRPr lang="en-US" altLang="en-US" dirty="0"/>
          </a:p>
          <a:p>
            <a:pPr marL="514350" indent="-514350">
              <a:lnSpc>
                <a:spcPct val="100000"/>
              </a:lnSpc>
              <a:buFont typeface="+mj-lt"/>
              <a:buAutoNum type="arabicPeriod"/>
            </a:pPr>
            <a:r>
              <a:rPr lang="en-US" altLang="en-US" b="1" dirty="0"/>
              <a:t>Auditor Model:</a:t>
            </a:r>
            <a:r>
              <a:rPr lang="en-US" altLang="en-US" dirty="0"/>
              <a:t> </a:t>
            </a:r>
            <a:r>
              <a:rPr lang="en-US" altLang="en-US" sz="2000" dirty="0"/>
              <a:t>An external individual, or entity monitors and reviews the completeness and thoroughness of Internal Affairs investigations from beginning to end to ensure fairness, thoroughness, and consistency. CPAC would oversee this individual and provide recommendations. Would require a paid full-time position or contracted agency which CPAC could help to hire.</a:t>
            </a:r>
            <a:endParaRPr lang="en-US" altLang="en-US" b="1" dirty="0"/>
          </a:p>
          <a:p>
            <a:pPr marL="514350" indent="-514350">
              <a:lnSpc>
                <a:spcPct val="100000"/>
              </a:lnSpc>
              <a:buFont typeface="+mj-lt"/>
              <a:buAutoNum type="arabicPeriod"/>
            </a:pPr>
            <a:r>
              <a:rPr lang="en-US" altLang="en-US" b="1" dirty="0"/>
              <a:t>Current Model</a:t>
            </a:r>
          </a:p>
        </p:txBody>
      </p:sp>
      <p:sp>
        <p:nvSpPr>
          <p:cNvPr id="14339" name="Title 2"/>
          <p:cNvSpPr>
            <a:spLocks noGrp="1"/>
          </p:cNvSpPr>
          <p:nvPr>
            <p:ph type="title"/>
          </p:nvPr>
        </p:nvSpPr>
        <p:spPr bwMode="auto">
          <a:xfrm>
            <a:off x="1909763" y="702526"/>
            <a:ext cx="9151937" cy="82472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latin typeface="Arial" panose="020B0604020202020204" pitchFamily="34" charset="0"/>
                <a:cs typeface="Arial" panose="020B0604020202020204" pitchFamily="34" charset="0"/>
              </a:rPr>
              <a:t>Oversight Models Discussed</a:t>
            </a:r>
          </a:p>
        </p:txBody>
      </p:sp>
    </p:spTree>
    <p:extLst>
      <p:ext uri="{BB962C8B-B14F-4D97-AF65-F5344CB8AC3E}">
        <p14:creationId xmlns:p14="http://schemas.microsoft.com/office/powerpoint/2010/main" val="3285210697"/>
      </p:ext>
    </p:extLst>
  </p:cSld>
  <p:clrMapOvr>
    <a:masterClrMapping/>
  </p:clrMapOvr>
  <mc:AlternateContent xmlns:mc="http://schemas.openxmlformats.org/markup-compatibility/2006" xmlns:p14="http://schemas.microsoft.com/office/powerpoint/2010/main">
    <mc:Choice Requires="p14">
      <p:transition spd="slow" p14:dur="2000" advTm="15325"/>
    </mc:Choice>
    <mc:Fallback xmlns="">
      <p:transition spd="slow" advTm="15325"/>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itle 2"/>
          <p:cNvSpPr>
            <a:spLocks noGrp="1"/>
          </p:cNvSpPr>
          <p:nvPr>
            <p:ph type="title"/>
          </p:nvPr>
        </p:nvSpPr>
        <p:spPr bwMode="auto">
          <a:xfrm>
            <a:off x="1909763" y="702526"/>
            <a:ext cx="9151937" cy="82472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latin typeface="Arial" panose="020B0604020202020204" pitchFamily="34" charset="0"/>
                <a:cs typeface="Arial" panose="020B0604020202020204" pitchFamily="34" charset="0"/>
              </a:rPr>
              <a:t>Survey Results</a:t>
            </a:r>
          </a:p>
        </p:txBody>
      </p:sp>
      <p:pic>
        <p:nvPicPr>
          <p:cNvPr id="4" name="slide10">
            <a:hlinkClick r:id="" action="ppaction://media"/>
            <a:extLst>
              <a:ext uri="{FF2B5EF4-FFF2-40B4-BE49-F238E27FC236}">
                <a16:creationId xmlns:a16="http://schemas.microsoft.com/office/drawing/2014/main" id="{02189429-15C3-AEE0-5EDC-6EC5094406AA}"/>
              </a:ext>
            </a:extLst>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5921375" y="3254375"/>
            <a:ext cx="347663" cy="347663"/>
          </a:xfrm>
          <a:prstGeom prst="rect">
            <a:avLst/>
          </a:prstGeom>
        </p:spPr>
      </p:pic>
      <p:graphicFrame>
        <p:nvGraphicFramePr>
          <p:cNvPr id="7" name="Chart 6">
            <a:extLst>
              <a:ext uri="{FF2B5EF4-FFF2-40B4-BE49-F238E27FC236}">
                <a16:creationId xmlns:a16="http://schemas.microsoft.com/office/drawing/2014/main" id="{67571660-09B2-9BCB-A4FF-D2BB10E79D9E}"/>
              </a:ext>
            </a:extLst>
          </p:cNvPr>
          <p:cNvGraphicFramePr/>
          <p:nvPr>
            <p:extLst>
              <p:ext uri="{D42A27DB-BD31-4B8C-83A1-F6EECF244321}">
                <p14:modId xmlns:p14="http://schemas.microsoft.com/office/powerpoint/2010/main" val="61677467"/>
              </p:ext>
            </p:extLst>
          </p:nvPr>
        </p:nvGraphicFramePr>
        <p:xfrm>
          <a:off x="1909763" y="1114889"/>
          <a:ext cx="8228232" cy="5236178"/>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1382240868"/>
      </p:ext>
    </p:extLst>
  </p:cSld>
  <p:clrMapOvr>
    <a:masterClrMapping/>
  </p:clrMapOvr>
  <mc:AlternateContent xmlns:mc="http://schemas.openxmlformats.org/markup-compatibility/2006" xmlns:p14="http://schemas.microsoft.com/office/powerpoint/2010/main">
    <mc:Choice Requires="p14">
      <p:transition spd="slow" p14:dur="2000" advTm="15325"/>
    </mc:Choice>
    <mc:Fallback xmlns="">
      <p:transition spd="slow" advTm="15325"/>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5325"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4"/>
                </p:tgtEl>
              </p:cMediaNode>
            </p:audi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8E4DF6B-62D4-49D2-84CE-7640C2E7BFD3}"/>
              </a:ext>
            </a:extLst>
          </p:cNvPr>
          <p:cNvSpPr/>
          <p:nvPr/>
        </p:nvSpPr>
        <p:spPr>
          <a:xfrm>
            <a:off x="277571" y="1440870"/>
            <a:ext cx="5643804" cy="4714603"/>
          </a:xfrm>
          <a:prstGeom prst="rect">
            <a:avLst/>
          </a:prstGeom>
          <a:solidFill>
            <a:schemeClr val="accent4">
              <a:lumMod val="20000"/>
              <a:lumOff val="8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14338" name="Text Placeholder 1"/>
          <p:cNvSpPr>
            <a:spLocks noGrp="1"/>
          </p:cNvSpPr>
          <p:nvPr>
            <p:ph type="body" sz="quarter" idx="10"/>
          </p:nvPr>
        </p:nvSpPr>
        <p:spPr bwMode="auto">
          <a:xfrm>
            <a:off x="386977" y="1642635"/>
            <a:ext cx="5425244" cy="45128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514350" indent="-514350">
              <a:lnSpc>
                <a:spcPct val="100000"/>
              </a:lnSpc>
              <a:buFont typeface="+mj-lt"/>
              <a:buAutoNum type="arabicPeriod"/>
            </a:pPr>
            <a:r>
              <a:rPr lang="en-US" altLang="en-US" sz="1400" b="1" dirty="0"/>
              <a:t>Investigative Model: </a:t>
            </a:r>
            <a:r>
              <a:rPr lang="en-US" altLang="en-US" sz="1400" dirty="0">
                <a:solidFill>
                  <a:srgbClr val="000000"/>
                </a:solidFill>
                <a:cs typeface="Times New Roman" panose="02020603050405020304" pitchFamily="18" charset="0"/>
              </a:rPr>
              <a:t>CPAC investigates complaints of misconduct themselves and disciplines officers directly. Highest level of oversight; can take years to implement</a:t>
            </a:r>
            <a:endParaRPr lang="en-US" altLang="en-US" sz="1400" dirty="0"/>
          </a:p>
          <a:p>
            <a:pPr marL="514350" indent="-514350">
              <a:lnSpc>
                <a:spcPct val="100000"/>
              </a:lnSpc>
              <a:buFont typeface="+mj-lt"/>
              <a:buAutoNum type="arabicPeriod"/>
            </a:pPr>
            <a:r>
              <a:rPr lang="en-US" altLang="en-US" sz="1400" b="1" dirty="0"/>
              <a:t>Review Focused Model: </a:t>
            </a:r>
            <a:r>
              <a:rPr lang="en-US" altLang="en-US" sz="1400" dirty="0"/>
              <a:t>CPAC examines quality of IA investigations &amp; makes recommendations for further investigation/improvements to the process. CPAC reviews investigations PRIOR to the final decision and can make recommendations or ask questions before final review by Chief of Police or City Manager</a:t>
            </a:r>
          </a:p>
          <a:p>
            <a:pPr marL="514350" indent="-514350">
              <a:lnSpc>
                <a:spcPct val="100000"/>
              </a:lnSpc>
              <a:buFont typeface="+mj-lt"/>
              <a:buAutoNum type="arabicPeriod"/>
            </a:pPr>
            <a:r>
              <a:rPr lang="en-US" altLang="en-US" sz="1400" b="1" dirty="0"/>
              <a:t>Auditor Model:</a:t>
            </a:r>
            <a:r>
              <a:rPr lang="en-US" altLang="en-US" sz="1400" dirty="0"/>
              <a:t> An external individual, or entity monitors and reviews the completeness and thoroughness of Internal Affairs investigations from beginning to end to ensure fairness, thoroughness, and consistency. CPAC would oversee this individual and provide recommendations. Would require a paid full-time position or contracted agency which CPAC could help to hire.</a:t>
            </a:r>
            <a:endParaRPr lang="en-US" altLang="en-US" sz="1400" b="1" dirty="0"/>
          </a:p>
          <a:p>
            <a:pPr marL="514350" indent="-514350">
              <a:lnSpc>
                <a:spcPct val="100000"/>
              </a:lnSpc>
              <a:buFont typeface="+mj-lt"/>
              <a:buAutoNum type="arabicPeriod"/>
            </a:pPr>
            <a:r>
              <a:rPr lang="en-US" altLang="en-US" sz="1400" b="1" dirty="0"/>
              <a:t>Current Model</a:t>
            </a:r>
          </a:p>
        </p:txBody>
      </p:sp>
      <p:sp>
        <p:nvSpPr>
          <p:cNvPr id="14339" name="Title 2"/>
          <p:cNvSpPr>
            <a:spLocks noGrp="1"/>
          </p:cNvSpPr>
          <p:nvPr>
            <p:ph type="title"/>
          </p:nvPr>
        </p:nvSpPr>
        <p:spPr bwMode="auto">
          <a:xfrm>
            <a:off x="1909763" y="702526"/>
            <a:ext cx="9151937" cy="82472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latin typeface="Arial" panose="020B0604020202020204" pitchFamily="34" charset="0"/>
                <a:cs typeface="Arial" panose="020B0604020202020204" pitchFamily="34" charset="0"/>
              </a:rPr>
              <a:t>Oversight Models Discussed</a:t>
            </a:r>
          </a:p>
        </p:txBody>
      </p:sp>
      <p:graphicFrame>
        <p:nvGraphicFramePr>
          <p:cNvPr id="2" name="Chart 1">
            <a:extLst>
              <a:ext uri="{FF2B5EF4-FFF2-40B4-BE49-F238E27FC236}">
                <a16:creationId xmlns:a16="http://schemas.microsoft.com/office/drawing/2014/main" id="{AC2D41AA-C69C-708B-804B-EF67EF38702B}"/>
              </a:ext>
            </a:extLst>
          </p:cNvPr>
          <p:cNvGraphicFramePr/>
          <p:nvPr>
            <p:extLst>
              <p:ext uri="{D42A27DB-BD31-4B8C-83A1-F6EECF244321}">
                <p14:modId xmlns:p14="http://schemas.microsoft.com/office/powerpoint/2010/main" val="1434964486"/>
              </p:ext>
            </p:extLst>
          </p:nvPr>
        </p:nvGraphicFramePr>
        <p:xfrm>
          <a:off x="5921375" y="1487445"/>
          <a:ext cx="6112533" cy="45128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01002711"/>
      </p:ext>
    </p:extLst>
  </p:cSld>
  <p:clrMapOvr>
    <a:masterClrMapping/>
  </p:clrMapOvr>
  <mc:AlternateContent xmlns:mc="http://schemas.openxmlformats.org/markup-compatibility/2006" xmlns:p14="http://schemas.microsoft.com/office/powerpoint/2010/main">
    <mc:Choice Requires="p14">
      <p:transition spd="slow" p14:dur="2000" advTm="15325"/>
    </mc:Choice>
    <mc:Fallback xmlns="">
      <p:transition spd="slow" advTm="15325"/>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itle 2"/>
          <p:cNvSpPr>
            <a:spLocks noGrp="1"/>
          </p:cNvSpPr>
          <p:nvPr>
            <p:ph type="title"/>
          </p:nvPr>
        </p:nvSpPr>
        <p:spPr bwMode="auto">
          <a:xfrm>
            <a:off x="1941295" y="327406"/>
            <a:ext cx="9151937" cy="119984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3000" dirty="0">
                <a:latin typeface="Arial" panose="020B0604020202020204" pitchFamily="34" charset="0"/>
                <a:cs typeface="Arial" panose="020B0604020202020204" pitchFamily="34" charset="0"/>
              </a:rPr>
              <a:t>Investigative  - 46%</a:t>
            </a:r>
            <a:br>
              <a:rPr lang="en-US" altLang="en-US" dirty="0">
                <a:latin typeface="Arial" panose="020B0604020202020204" pitchFamily="34" charset="0"/>
                <a:cs typeface="Arial" panose="020B0604020202020204" pitchFamily="34" charset="0"/>
              </a:rPr>
            </a:br>
            <a:r>
              <a:rPr lang="en-US" altLang="en-US" sz="1800" b="1" dirty="0"/>
              <a:t>CPAC </a:t>
            </a:r>
            <a:r>
              <a:rPr lang="en-US" altLang="en-US" sz="1800" dirty="0">
                <a:cs typeface="Times New Roman" panose="02020603050405020304" pitchFamily="18" charset="0"/>
              </a:rPr>
              <a:t> complaints of misconduct themselves and disciplines officers directly. Highest level of oversight; can take years to implement</a:t>
            </a:r>
            <a:br>
              <a:rPr lang="en-US" altLang="en-US" sz="1000" dirty="0"/>
            </a:br>
            <a:endParaRPr lang="en-US" altLang="en-US" sz="1000" dirty="0">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C2FAE61D-FF1E-891C-EDDD-01D9F9265C59}"/>
              </a:ext>
            </a:extLst>
          </p:cNvPr>
          <p:cNvSpPr txBox="1"/>
          <p:nvPr/>
        </p:nvSpPr>
        <p:spPr>
          <a:xfrm>
            <a:off x="483914" y="1527252"/>
            <a:ext cx="11529409" cy="4939814"/>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dirty="0"/>
              <a:t>Despite the difficulties in setting it up, it seems the investigative model is the ideal final goal.</a:t>
            </a:r>
          </a:p>
          <a:p>
            <a:pPr marL="285750" indent="-285750">
              <a:lnSpc>
                <a:spcPct val="150000"/>
              </a:lnSpc>
              <a:buFont typeface="Arial" panose="020B0604020202020204" pitchFamily="34" charset="0"/>
              <a:buChar char="•"/>
            </a:pPr>
            <a:r>
              <a:rPr lang="en-US" dirty="0"/>
              <a:t>This gives the CPAC more teeth. Instead of telling police they didn’t hold themselves accountable enough, this model allows the citizens a direct path to redress independent of the department’s desire to shield their own.</a:t>
            </a:r>
          </a:p>
          <a:p>
            <a:pPr marL="285750" indent="-285750">
              <a:lnSpc>
                <a:spcPct val="150000"/>
              </a:lnSpc>
              <a:buFont typeface="Arial" panose="020B0604020202020204" pitchFamily="34" charset="0"/>
              <a:buChar char="•"/>
            </a:pPr>
            <a:r>
              <a:rPr lang="en-US" dirty="0"/>
              <a:t>Actual authority for actual oversight. External auditory might be fine too.</a:t>
            </a:r>
          </a:p>
          <a:p>
            <a:pPr marL="285750" indent="-285750">
              <a:lnSpc>
                <a:spcPct val="150000"/>
              </a:lnSpc>
              <a:buFont typeface="Arial" panose="020B0604020202020204" pitchFamily="34" charset="0"/>
              <a:buChar char="•"/>
            </a:pPr>
            <a:r>
              <a:rPr lang="en-US" dirty="0"/>
              <a:t>I believe in local law enforcement should be transparent and held responsible for misconduct. Having an external committee conduct investigations would be a good step in the right direction for Tacoma.</a:t>
            </a:r>
          </a:p>
          <a:p>
            <a:pPr marL="285750" indent="-285750">
              <a:lnSpc>
                <a:spcPct val="150000"/>
              </a:lnSpc>
              <a:buFont typeface="Arial" panose="020B0604020202020204" pitchFamily="34" charset="0"/>
              <a:buChar char="•"/>
            </a:pPr>
            <a:r>
              <a:rPr lang="en-US" dirty="0"/>
              <a:t>CPAC as it exists is useless. Actual oversight would be worth the bargaining and time investment to have actual change. </a:t>
            </a:r>
          </a:p>
          <a:p>
            <a:pPr marL="285750" indent="-285750">
              <a:lnSpc>
                <a:spcPct val="150000"/>
              </a:lnSpc>
              <a:buFont typeface="Arial" panose="020B0604020202020204" pitchFamily="34" charset="0"/>
              <a:buChar char="•"/>
            </a:pPr>
            <a:r>
              <a:rPr lang="en-US" dirty="0"/>
              <a:t>All the other models seem to be another form of status quo.</a:t>
            </a:r>
          </a:p>
          <a:p>
            <a:pPr marL="285750" indent="-285750">
              <a:lnSpc>
                <a:spcPct val="150000"/>
              </a:lnSpc>
              <a:buFont typeface="Arial" panose="020B0604020202020204" pitchFamily="34" charset="0"/>
              <a:buChar char="•"/>
            </a:pPr>
            <a:r>
              <a:rPr lang="en-US" dirty="0"/>
              <a:t>If the police, the city and the union members are serious about transparency, community oversight and oversight, they can't continue depending on volunteers to get the job done or use that board to hide. It needs to be a serious entity with compensated community members and training. </a:t>
            </a:r>
          </a:p>
          <a:p>
            <a:endParaRPr lang="en-US" dirty="0"/>
          </a:p>
        </p:txBody>
      </p:sp>
    </p:spTree>
    <p:extLst>
      <p:ext uri="{BB962C8B-B14F-4D97-AF65-F5344CB8AC3E}">
        <p14:creationId xmlns:p14="http://schemas.microsoft.com/office/powerpoint/2010/main" val="590023347"/>
      </p:ext>
    </p:extLst>
  </p:cSld>
  <p:clrMapOvr>
    <a:masterClrMapping/>
  </p:clrMapOvr>
  <mc:AlternateContent xmlns:mc="http://schemas.openxmlformats.org/markup-compatibility/2006" xmlns:p14="http://schemas.microsoft.com/office/powerpoint/2010/main">
    <mc:Choice Requires="p14">
      <p:transition spd="slow" p14:dur="2000" advTm="36966"/>
    </mc:Choice>
    <mc:Fallback xmlns="">
      <p:transition spd="slow" advTm="36966"/>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C2FAE61D-FF1E-891C-EDDD-01D9F9265C59}"/>
              </a:ext>
            </a:extLst>
          </p:cNvPr>
          <p:cNvSpPr txBox="1"/>
          <p:nvPr/>
        </p:nvSpPr>
        <p:spPr>
          <a:xfrm>
            <a:off x="483914" y="1527252"/>
            <a:ext cx="11529409" cy="5035353"/>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dirty="0"/>
              <a:t>I prefer this model because this model keeps the committee open for all citizens to participate and feel there would need to be experts to do any of the other models which would probably need to be paid positions. With budget shortfalls,  I would much rather there be more patrol officers on the street.</a:t>
            </a:r>
          </a:p>
          <a:p>
            <a:pPr marL="285750" indent="-285750">
              <a:lnSpc>
                <a:spcPct val="150000"/>
              </a:lnSpc>
              <a:buFont typeface="Arial" panose="020B0604020202020204" pitchFamily="34" charset="0"/>
              <a:buChar char="•"/>
            </a:pPr>
            <a:r>
              <a:rPr lang="en-US" dirty="0"/>
              <a:t>For someone to understand the role/job of an officer one must attend the academy, complete field training and work several years. I know the City would never put individuals through this training therefore oversight should not happen.</a:t>
            </a:r>
          </a:p>
          <a:p>
            <a:pPr marL="285750" indent="-285750">
              <a:lnSpc>
                <a:spcPct val="150000"/>
              </a:lnSpc>
              <a:buFont typeface="Arial" panose="020B0604020202020204" pitchFamily="34" charset="0"/>
              <a:buChar char="•"/>
            </a:pPr>
            <a:r>
              <a:rPr lang="en-US" dirty="0"/>
              <a:t>They should have no actual “authority” given they are not accountable to the public through election and have no training/experience in these matters.  </a:t>
            </a:r>
          </a:p>
          <a:p>
            <a:pPr marL="285750" indent="-285750">
              <a:lnSpc>
                <a:spcPct val="150000"/>
              </a:lnSpc>
              <a:buFont typeface="Arial" panose="020B0604020202020204" pitchFamily="34" charset="0"/>
              <a:buChar char="•"/>
            </a:pPr>
            <a:r>
              <a:rPr lang="en-US" dirty="0"/>
              <a:t>As an advisory committee concerns can be addressed and reviewed for validity. </a:t>
            </a:r>
          </a:p>
          <a:p>
            <a:pPr marL="285750" indent="-285750">
              <a:lnSpc>
                <a:spcPct val="150000"/>
              </a:lnSpc>
              <a:buFont typeface="Arial" panose="020B0604020202020204" pitchFamily="34" charset="0"/>
              <a:buChar char="•"/>
            </a:pPr>
            <a:r>
              <a:rPr lang="en-US" dirty="0"/>
              <a:t>This model I have chosen seems to be the most likely to encourage police to do the job they are hired for with the lowest amount of external interference.</a:t>
            </a:r>
          </a:p>
          <a:p>
            <a:pPr marL="285750" indent="-285750">
              <a:lnSpc>
                <a:spcPct val="150000"/>
              </a:lnSpc>
              <a:buFont typeface="Arial" panose="020B0604020202020204" pitchFamily="34" charset="0"/>
              <a:buChar char="•"/>
            </a:pPr>
            <a:r>
              <a:rPr lang="en-US" dirty="0"/>
              <a:t>Other three above just adds more bureaucracy.</a:t>
            </a:r>
          </a:p>
          <a:p>
            <a:pPr marL="285750" indent="-285750">
              <a:lnSpc>
                <a:spcPct val="150000"/>
              </a:lnSpc>
              <a:buFont typeface="Arial" panose="020B0604020202020204" pitchFamily="34" charset="0"/>
              <a:buChar char="•"/>
            </a:pPr>
            <a:endParaRPr lang="en-US" dirty="0"/>
          </a:p>
        </p:txBody>
      </p:sp>
      <p:sp>
        <p:nvSpPr>
          <p:cNvPr id="2" name="Title 2">
            <a:extLst>
              <a:ext uri="{FF2B5EF4-FFF2-40B4-BE49-F238E27FC236}">
                <a16:creationId xmlns:a16="http://schemas.microsoft.com/office/drawing/2014/main" id="{BF2BCDD5-72FF-28C7-E2F8-05A31572447E}"/>
              </a:ext>
            </a:extLst>
          </p:cNvPr>
          <p:cNvSpPr txBox="1">
            <a:spLocks/>
          </p:cNvSpPr>
          <p:nvPr/>
        </p:nvSpPr>
        <p:spPr bwMode="auto">
          <a:xfrm>
            <a:off x="1983334" y="684758"/>
            <a:ext cx="9151937" cy="119984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sz="4400" b="1" kern="1200">
                <a:solidFill>
                  <a:schemeClr val="bg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r>
              <a:rPr lang="en-US" altLang="en-US" sz="3000" dirty="0">
                <a:latin typeface="Arial" panose="020B0604020202020204" pitchFamily="34" charset="0"/>
                <a:cs typeface="Arial" panose="020B0604020202020204" pitchFamily="34" charset="0"/>
              </a:rPr>
              <a:t>Current  - 23%</a:t>
            </a:r>
            <a:br>
              <a:rPr lang="en-US" altLang="en-US" sz="1000" dirty="0"/>
            </a:br>
            <a:endParaRPr lang="en-US" altLang="en-US"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61405208"/>
      </p:ext>
    </p:extLst>
  </p:cSld>
  <p:clrMapOvr>
    <a:masterClrMapping/>
  </p:clrMapOvr>
  <mc:AlternateContent xmlns:mc="http://schemas.openxmlformats.org/markup-compatibility/2006" xmlns:p14="http://schemas.microsoft.com/office/powerpoint/2010/main">
    <mc:Choice Requires="p14">
      <p:transition spd="slow" p14:dur="2000" advTm="36966"/>
    </mc:Choice>
    <mc:Fallback xmlns="">
      <p:transition spd="slow" advTm="36966"/>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C2FAE61D-FF1E-891C-EDDD-01D9F9265C59}"/>
              </a:ext>
            </a:extLst>
          </p:cNvPr>
          <p:cNvSpPr txBox="1"/>
          <p:nvPr/>
        </p:nvSpPr>
        <p:spPr>
          <a:xfrm>
            <a:off x="483914" y="1527252"/>
            <a:ext cx="11529409" cy="4619854"/>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dirty="0"/>
              <a:t>It seems to be a better fit for an advisory group, while it has some insight on the process, it doesn’t get too involved in the investigation but rather thoroughly reviews it. </a:t>
            </a:r>
          </a:p>
          <a:p>
            <a:pPr marL="285750" indent="-285750">
              <a:lnSpc>
                <a:spcPct val="150000"/>
              </a:lnSpc>
              <a:buFont typeface="Arial" panose="020B0604020202020204" pitchFamily="34" charset="0"/>
              <a:buChar char="•"/>
            </a:pPr>
            <a:r>
              <a:rPr lang="en-US" dirty="0"/>
              <a:t>It is important to have real independent oversight of individual complaints from someone outside the TPD organization.  This is something Tacoma does not have now.  In general, I would support very strong and binding oversight.  However, the investigative model seems like it would take a lot of resources so I'm okay with going to the review model now and evaluating how well it works before trying anything more intensive.</a:t>
            </a:r>
          </a:p>
          <a:p>
            <a:pPr marL="285750" indent="-285750">
              <a:lnSpc>
                <a:spcPct val="150000"/>
              </a:lnSpc>
              <a:buFont typeface="Arial" panose="020B0604020202020204" pitchFamily="34" charset="0"/>
              <a:buChar char="•"/>
            </a:pPr>
            <a:r>
              <a:rPr lang="en-US" dirty="0"/>
              <a:t>A more involved decision making and oversight without long drawn out union issues.</a:t>
            </a:r>
          </a:p>
          <a:p>
            <a:pPr marL="285750" indent="-285750">
              <a:lnSpc>
                <a:spcPct val="150000"/>
              </a:lnSpc>
              <a:buFont typeface="Arial" panose="020B0604020202020204" pitchFamily="34" charset="0"/>
              <a:buChar char="•"/>
            </a:pPr>
            <a:r>
              <a:rPr lang="en-US" dirty="0"/>
              <a:t>The police need oversight now, not after years of bargaining. </a:t>
            </a:r>
          </a:p>
          <a:p>
            <a:pPr marL="285750" indent="-285750">
              <a:lnSpc>
                <a:spcPct val="150000"/>
              </a:lnSpc>
              <a:buFont typeface="Arial" panose="020B0604020202020204" pitchFamily="34" charset="0"/>
              <a:buChar char="•"/>
            </a:pPr>
            <a:r>
              <a:rPr lang="en-US" dirty="0"/>
              <a:t>By having a CPAC more involved the hope would be fairness to all and more involvement for guidance or actions.</a:t>
            </a:r>
          </a:p>
          <a:p>
            <a:pPr marL="285750" indent="-285750">
              <a:lnSpc>
                <a:spcPct val="150000"/>
              </a:lnSpc>
              <a:buFont typeface="Arial" panose="020B0604020202020204" pitchFamily="34" charset="0"/>
              <a:buChar char="•"/>
            </a:pPr>
            <a:r>
              <a:rPr lang="en-US" dirty="0"/>
              <a:t>Eliminates lengthy implementation period. Provides for cross-department cooperation in decision making. </a:t>
            </a:r>
          </a:p>
          <a:p>
            <a:pPr marL="285750" indent="-285750">
              <a:lnSpc>
                <a:spcPct val="150000"/>
              </a:lnSpc>
              <a:buFont typeface="Arial" panose="020B0604020202020204" pitchFamily="34" charset="0"/>
              <a:buChar char="•"/>
            </a:pPr>
            <a:endParaRPr lang="en-US" dirty="0"/>
          </a:p>
        </p:txBody>
      </p:sp>
      <p:sp>
        <p:nvSpPr>
          <p:cNvPr id="5" name="Title 2">
            <a:extLst>
              <a:ext uri="{FF2B5EF4-FFF2-40B4-BE49-F238E27FC236}">
                <a16:creationId xmlns:a16="http://schemas.microsoft.com/office/drawing/2014/main" id="{EFC93215-D183-5F89-14D1-E2A2D88B54E5}"/>
              </a:ext>
            </a:extLst>
          </p:cNvPr>
          <p:cNvSpPr txBox="1">
            <a:spLocks/>
          </p:cNvSpPr>
          <p:nvPr/>
        </p:nvSpPr>
        <p:spPr bwMode="auto">
          <a:xfrm>
            <a:off x="2037288" y="110971"/>
            <a:ext cx="9151937" cy="119984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sz="4400" b="1" kern="1200">
                <a:solidFill>
                  <a:schemeClr val="bg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r>
              <a:rPr lang="en-US" altLang="en-US" sz="3000" dirty="0">
                <a:latin typeface="Arial" panose="020B0604020202020204" pitchFamily="34" charset="0"/>
                <a:cs typeface="Arial" panose="020B0604020202020204" pitchFamily="34" charset="0"/>
              </a:rPr>
              <a:t>Review  - 19%</a:t>
            </a:r>
            <a:br>
              <a:rPr lang="en-US" altLang="en-US" dirty="0">
                <a:latin typeface="Arial" panose="020B0604020202020204" pitchFamily="34" charset="0"/>
                <a:cs typeface="Arial" panose="020B0604020202020204" pitchFamily="34" charset="0"/>
              </a:rPr>
            </a:br>
            <a:r>
              <a:rPr lang="en-US" altLang="en-US" sz="1800" dirty="0"/>
              <a:t>CPAC examines quality of IA investigations &amp; makes recommendations for further investigation/improvements to the process. CPAC reviews investigations PRIOR to the final decision and can make recommendations or ask questions</a:t>
            </a:r>
            <a:br>
              <a:rPr lang="en-US" altLang="en-US" sz="1000" dirty="0"/>
            </a:br>
            <a:endParaRPr lang="en-US" altLang="en-US"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49760887"/>
      </p:ext>
    </p:extLst>
  </p:cSld>
  <p:clrMapOvr>
    <a:masterClrMapping/>
  </p:clrMapOvr>
  <mc:AlternateContent xmlns:mc="http://schemas.openxmlformats.org/markup-compatibility/2006" xmlns:p14="http://schemas.microsoft.com/office/powerpoint/2010/main">
    <mc:Choice Requires="p14">
      <p:transition spd="slow" p14:dur="2000" advTm="36966"/>
    </mc:Choice>
    <mc:Fallback xmlns="">
      <p:transition spd="slow" advTm="36966"/>
    </mc:Fallback>
  </mc:AlternateContent>
</p:sld>
</file>

<file path=ppt/theme/theme1.xml><?xml version="1.0" encoding="utf-8"?>
<a:theme xmlns:a="http://schemas.openxmlformats.org/drawingml/2006/main" name="Slide Master 02">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105306B75CBE43BAAC07B62D541A3C" ma:contentTypeVersion="11" ma:contentTypeDescription="Create a new document." ma:contentTypeScope="" ma:versionID="1137af83632ff99e1aa58b6fd3b0e44f">
  <xsd:schema xmlns:xsd="http://www.w3.org/2001/XMLSchema" xmlns:xs="http://www.w3.org/2001/XMLSchema" xmlns:p="http://schemas.microsoft.com/office/2006/metadata/properties" xmlns:ns3="4a4c8011-6a4d-4e7e-8a8e-064b5f59acf0" xmlns:ns4="52f5781b-d02b-4148-b3f2-4224fb46bedf" targetNamespace="http://schemas.microsoft.com/office/2006/metadata/properties" ma:root="true" ma:fieldsID="3d6f5640da0ac707ff5503932ee00318" ns3:_="" ns4:_="">
    <xsd:import namespace="4a4c8011-6a4d-4e7e-8a8e-064b5f59acf0"/>
    <xsd:import namespace="52f5781b-d02b-4148-b3f2-4224fb46bed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a4c8011-6a4d-4e7e-8a8e-064b5f59acf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2f5781b-d02b-4148-b3f2-4224fb46bed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6CACFA6-C0EA-48C6-B9C1-31DBE4D9D6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a4c8011-6a4d-4e7e-8a8e-064b5f59acf0"/>
    <ds:schemaRef ds:uri="52f5781b-d02b-4148-b3f2-4224fb46be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72F4737-B169-4524-AE9F-25200D3CAA0C}">
  <ds:schemaRefs>
    <ds:schemaRef ds:uri="http://schemas.microsoft.com/sharepoint/v3/contenttype/forms"/>
  </ds:schemaRefs>
</ds:datastoreItem>
</file>

<file path=customXml/itemProps3.xml><?xml version="1.0" encoding="utf-8"?>
<ds:datastoreItem xmlns:ds="http://schemas.openxmlformats.org/officeDocument/2006/customXml" ds:itemID="{7B81CC70-30A4-4873-AAA5-67A946EC4F17}">
  <ds:schemaRefs>
    <ds:schemaRef ds:uri="http://schemas.microsoft.com/office/2006/documentManagement/types"/>
    <ds:schemaRef ds:uri="http://schemas.openxmlformats.org/package/2006/metadata/core-properties"/>
    <ds:schemaRef ds:uri="http://purl.org/dc/elements/1.1/"/>
    <ds:schemaRef ds:uri="http://schemas.microsoft.com/office/2006/metadata/properties"/>
    <ds:schemaRef ds:uri="http://schemas.microsoft.com/office/infopath/2007/PartnerControls"/>
    <ds:schemaRef ds:uri="4a4c8011-6a4d-4e7e-8a8e-064b5f59acf0"/>
    <ds:schemaRef ds:uri="52f5781b-d02b-4148-b3f2-4224fb46bedf"/>
    <ds:schemaRef ds:uri="http://purl.org/dc/terms/"/>
    <ds:schemaRef ds:uri="http://purl.org/dc/dcmitype/"/>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7011</TotalTime>
  <Words>1559</Words>
  <Application>Microsoft Office PowerPoint</Application>
  <PresentationFormat>Widescreen</PresentationFormat>
  <Paragraphs>97</Paragraphs>
  <Slides>12</Slides>
  <Notes>12</Notes>
  <HiddenSlides>0</HiddenSlides>
  <MMClips>1</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Calibri Light</vt:lpstr>
      <vt:lpstr>King</vt:lpstr>
      <vt:lpstr>Raleway ExtraBold</vt:lpstr>
      <vt:lpstr>Times New Roman</vt:lpstr>
      <vt:lpstr>Slide Master 02</vt:lpstr>
      <vt:lpstr>PowerPoint Presentation</vt:lpstr>
      <vt:lpstr>PowerPoint Presentation</vt:lpstr>
      <vt:lpstr>Current Model Information</vt:lpstr>
      <vt:lpstr>Oversight Models Discussed</vt:lpstr>
      <vt:lpstr>Survey Results</vt:lpstr>
      <vt:lpstr>Oversight Models Discussed</vt:lpstr>
      <vt:lpstr>Investigative  - 46% CPAC  complaints of misconduct themselves and disciplines officers directly. Highest level of oversight; can take years to implement </vt:lpstr>
      <vt:lpstr>PowerPoint Presentation</vt:lpstr>
      <vt:lpstr>PowerPoint Presentation</vt:lpstr>
      <vt:lpstr>PowerPoint Presentation</vt:lpstr>
      <vt:lpstr>PowerPoint Presentation</vt:lpstr>
      <vt:lpstr>PowerPoint Presentation</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RePack by Diakov</dc:creator>
  <cp:lastModifiedBy>Talbert, Chelsea</cp:lastModifiedBy>
  <cp:revision>252</cp:revision>
  <cp:lastPrinted>2017-11-28T19:10:29Z</cp:lastPrinted>
  <dcterms:created xsi:type="dcterms:W3CDTF">2016-12-07T06:54:28Z</dcterms:created>
  <dcterms:modified xsi:type="dcterms:W3CDTF">2022-11-16T18:55:20Z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ublishingExpirationDate">
    <vt:lpwstr/>
  </property>
  <property fmtid="{D5CDD505-2E9C-101B-9397-08002B2CF9AE}" pid="3" name="PublishingStartDate">
    <vt:lpwstr/>
  </property>
  <property fmtid="{D5CDD505-2E9C-101B-9397-08002B2CF9AE}" pid="4" name="ContentTypeId">
    <vt:lpwstr>0x01010079105306B75CBE43BAAC07B62D541A3C</vt:lpwstr>
  </property>
</Properties>
</file>